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73" r:id="rId7"/>
    <p:sldId id="260" r:id="rId8"/>
    <p:sldId id="274" r:id="rId9"/>
    <p:sldId id="263" r:id="rId10"/>
    <p:sldId id="264" r:id="rId11"/>
    <p:sldId id="265" r:id="rId12"/>
    <p:sldId id="275" r:id="rId13"/>
    <p:sldId id="276" r:id="rId14"/>
    <p:sldId id="277" r:id="rId15"/>
    <p:sldId id="266" r:id="rId16"/>
    <p:sldId id="267" r:id="rId17"/>
    <p:sldId id="268" r:id="rId18"/>
    <p:sldId id="270" r:id="rId19"/>
    <p:sldId id="278" r:id="rId20"/>
    <p:sldId id="269" r:id="rId21"/>
    <p:sldId id="271" r:id="rId22"/>
    <p:sldId id="279" r:id="rId23"/>
    <p:sldId id="280" r:id="rId24"/>
    <p:sldId id="2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4838"/>
  </p:normalViewPr>
  <p:slideViewPr>
    <p:cSldViewPr snapToGrid="0">
      <p:cViewPr>
        <p:scale>
          <a:sx n="120" d="100"/>
          <a:sy n="120" d="100"/>
        </p:scale>
        <p:origin x="104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BF18-2CE3-DC84-417D-3218AA638A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503C6-97D9-B54F-2EB3-A2E1AF7CB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B5A97-E4BF-D5D5-3F42-D03257BB1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3B0C-E8FF-3C44-9E7E-974AFB7748E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7C80A-C8C0-4239-FB10-5EA700BB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8C8A3-7B1F-CACA-D89A-2B256752B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2783-D90B-B942-8F64-7C57BCC3B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63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8D64E-181F-4C23-8525-F8B9B7C4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A9195D-EA18-C774-AC74-88F656893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29F3B-EBCC-3136-66D6-4F7D589F2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3B0C-E8FF-3C44-9E7E-974AFB7748E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8ED59-B454-87E9-B10D-4DF8657A7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2C02D-ACBB-BAFA-74CD-03C1D4BBE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2783-D90B-B942-8F64-7C57BCC3B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85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3C09EA-FE47-DCE0-55AE-CFA0B67AF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48BC03-1586-3619-3F00-594B8237B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D3498-A6CC-4519-AC76-B3A2961BF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3B0C-E8FF-3C44-9E7E-974AFB7748E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E3AB3-5659-2D04-8384-E1195B67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2413E-5E08-4F07-9389-EBEBFDBAE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2783-D90B-B942-8F64-7C57BCC3B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73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18A9-2BED-74B7-42D7-949A32CBD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32843-A0C2-C504-C380-ABB6BE402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01ED4-8FBE-FF45-35F0-17704AA4F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3B0C-E8FF-3C44-9E7E-974AFB7748E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3BA36-68C4-79C2-7290-694726D4C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D36F6-F093-A89D-7F61-574A975E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2783-D90B-B942-8F64-7C57BCC3B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10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A7ED9-FE4D-C82C-5FAE-1E218302B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41597-957B-642E-FC33-C2C880340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7BF6D-B7D6-FC44-2AC1-9A83B3D91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3B0C-E8FF-3C44-9E7E-974AFB7748E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5CA00-9E3D-D316-5964-1BA285CAD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FF1D6-B2A7-8C3C-ECC7-6643D4C3F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2783-D90B-B942-8F64-7C57BCC3B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61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4211E-5D3A-DFA6-B517-FE17E7730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64FBA-CD0D-5075-E7AC-E096D62E3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1A111-6AF6-F756-448D-80F436115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D54DE-5F9B-A739-0C63-154F06E1F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3B0C-E8FF-3C44-9E7E-974AFB7748E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A3881-58BE-5DDD-1540-6204D5007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E6797-0332-70AA-49B5-02BEB58DF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2783-D90B-B942-8F64-7C57BCC3B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5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26721-8516-0B93-C2C5-A2732FD7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69C46-4738-8B29-8D3A-0D6B29DFC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A3AE6-8DEB-57A6-18F5-675160663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26A9E0-A875-7AEA-AD90-3C0F5C606C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D1562E-998C-B4E5-A460-12E3FC93FC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5D080E-19CF-0A6A-837F-0D64700B8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3B0C-E8FF-3C44-9E7E-974AFB7748E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276F55-936B-B615-424B-EF59B560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B6051C-BD90-B62B-6F77-050DE021D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2783-D90B-B942-8F64-7C57BCC3B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20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EC27A-7492-E1ED-82B8-0D400143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E46E5-DD87-95B0-9DAD-41600E14B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3B0C-E8FF-3C44-9E7E-974AFB7748E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DF303F-0E8B-9B01-4A5F-ED7139D16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E9CC8-E011-B96A-A1A4-918B86E4B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2783-D90B-B942-8F64-7C57BCC3B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4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32151E-625E-0E1D-2D54-340656233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3B0C-E8FF-3C44-9E7E-974AFB7748E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70A874-FF72-6402-2A73-4EF8415D6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3EEE7-E5F6-8EC0-8DBE-E2DAE718A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2783-D90B-B942-8F64-7C57BCC3B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81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6BE77-8593-74DA-E60E-DB979ECAA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D724F-C573-9D73-3679-2484CC12C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20576-91F7-4384-EB7E-0F37CB87B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F852F-47B9-30D5-FD73-32D859118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3B0C-E8FF-3C44-9E7E-974AFB7748E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05D1-1C93-907F-046A-75DD8D32D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890C5-E81D-5DBC-988B-811E8F395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2783-D90B-B942-8F64-7C57BCC3B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45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E9542-74D7-2177-27EE-11B1FE491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A1FD3-D353-63A8-72BB-6FFAAD0AC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8D6EC-696D-2AA7-9033-468C8D84A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05035-EC9C-E285-0549-4079FAF07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3B0C-E8FF-3C44-9E7E-974AFB7748E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CB2E3-B89C-43D4-F66A-84A6E69C3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77508-FDEE-B5CE-A9C9-56E78A3A5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2783-D90B-B942-8F64-7C57BCC3B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7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8F389C-6D4E-CA4E-B665-817CA30AF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FB2E9-85EF-7D2F-B738-0F29067AD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A6CAA-92AB-7DB2-7D1A-7ABEC68412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FB3B0C-E8FF-3C44-9E7E-974AFB7748E6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78493-AEEF-D6F2-1805-A92CD50F86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44B5B-51A1-F127-2B8A-74907FFCB7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B02783-D90B-B942-8F64-7C57BCC3B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19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6.mp4"/><Relationship Id="rId7" Type="http://schemas.openxmlformats.org/officeDocument/2006/relationships/image" Target="../media/image3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media" Target="../media/media8.mp4"/><Relationship Id="rId7" Type="http://schemas.openxmlformats.org/officeDocument/2006/relationships/image" Target="../media/image44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7.png"/><Relationship Id="rId4" Type="http://schemas.openxmlformats.org/officeDocument/2006/relationships/video" Target="../media/media8.mp4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media" Target="../media/media10.mp4"/><Relationship Id="rId7" Type="http://schemas.openxmlformats.org/officeDocument/2006/relationships/image" Target="../media/image50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2.png"/><Relationship Id="rId4" Type="http://schemas.openxmlformats.org/officeDocument/2006/relationships/video" Target="../media/media10.mp4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3" Type="http://schemas.microsoft.com/office/2007/relationships/media" Target="../media/media11.mp4"/><Relationship Id="rId7" Type="http://schemas.openxmlformats.org/officeDocument/2006/relationships/image" Target="../media/image56.png"/><Relationship Id="rId12" Type="http://schemas.openxmlformats.org/officeDocument/2006/relationships/image" Target="../media/image59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8.png"/><Relationship Id="rId4" Type="http://schemas.openxmlformats.org/officeDocument/2006/relationships/video" Target="../media/media11.mp4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13.png"/><Relationship Id="rId5" Type="http://schemas.microsoft.com/office/2007/relationships/media" Target="../media/media4.mp4"/><Relationship Id="rId10" Type="http://schemas.openxmlformats.org/officeDocument/2006/relationships/image" Target="../media/image12.png"/><Relationship Id="rId4" Type="http://schemas.openxmlformats.org/officeDocument/2006/relationships/video" Target="../media/media3.mp4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7.jpeg"/><Relationship Id="rId5" Type="http://schemas.openxmlformats.org/officeDocument/2006/relationships/image" Target="../media/image14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EE6C1D-202D-F4CC-35FC-B21F3E895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" r="680"/>
          <a:stretch/>
        </p:blipFill>
        <p:spPr>
          <a:xfrm>
            <a:off x="0" y="-179101"/>
            <a:ext cx="12192000" cy="72162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E073C8-4377-8BB7-B63C-FB9F37A2B2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bg1">
                  <a:alpha val="0"/>
                </a:schemeClr>
              </a:gs>
              <a:gs pos="47000">
                <a:schemeClr val="bg1">
                  <a:alpha val="0"/>
                </a:schemeClr>
              </a:gs>
              <a:gs pos="20000">
                <a:schemeClr val="tx1">
                  <a:alpha val="72519"/>
                </a:schemeClr>
              </a:gs>
            </a:gsLst>
            <a:lin ang="0" scaled="1"/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09148-85D0-8D8C-28BC-04D49BAD3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762" y="1863725"/>
            <a:ext cx="3719513" cy="16557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Gaussian Processes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D8B3A4-0E0C-1AC4-C5B3-826467E29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762" y="3969544"/>
            <a:ext cx="3471863" cy="782637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From bell-curves to intelligent machine prediction</a:t>
            </a:r>
          </a:p>
        </p:txBody>
      </p:sp>
    </p:spTree>
    <p:extLst>
      <p:ext uri="{BB962C8B-B14F-4D97-AF65-F5344CB8AC3E}">
        <p14:creationId xmlns:p14="http://schemas.microsoft.com/office/powerpoint/2010/main" val="1579084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4A3E-6516-8A57-D001-1B6BECF9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Gaussians in More than Two Dimensions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15EDC-7D70-E6A5-9532-D5F99FCBF2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4406" y="1811612"/>
            <a:ext cx="2970306" cy="528276"/>
          </a:xfrm>
          <a:prstGeom prst="rect">
            <a:avLst/>
          </a:prstGeom>
        </p:spPr>
      </p:pic>
      <p:pic>
        <p:nvPicPr>
          <p:cNvPr id="6" name="5d_gaussian_uncorr.mp4">
            <a:hlinkClick r:id="" action="ppaction://media"/>
            <a:extLst>
              <a:ext uri="{FF2B5EF4-FFF2-40B4-BE49-F238E27FC236}">
                <a16:creationId xmlns:a16="http://schemas.microsoft.com/office/drawing/2014/main" id="{87FF6F90-6005-EC51-CC8D-1E7A700886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9422" t="10393" r="8823" b="5882"/>
          <a:stretch/>
        </p:blipFill>
        <p:spPr>
          <a:xfrm>
            <a:off x="868696" y="2366583"/>
            <a:ext cx="4201726" cy="4303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F44B4-6B05-0DD1-06B7-47D5F5559A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8418" y="1830332"/>
            <a:ext cx="3235512" cy="490836"/>
          </a:xfrm>
          <a:prstGeom prst="rect">
            <a:avLst/>
          </a:prstGeom>
        </p:spPr>
      </p:pic>
      <p:pic>
        <p:nvPicPr>
          <p:cNvPr id="10" name="20d_gaussian_uncorr.mp4">
            <a:hlinkClick r:id="" action="ppaction://media"/>
            <a:extLst>
              <a:ext uri="{FF2B5EF4-FFF2-40B4-BE49-F238E27FC236}">
                <a16:creationId xmlns:a16="http://schemas.microsoft.com/office/drawing/2014/main" id="{694FC585-0ADE-58EE-D292-EA08F1A66ED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8758" t="10001" r="8693" b="5323"/>
          <a:stretch/>
        </p:blipFill>
        <p:spPr>
          <a:xfrm>
            <a:off x="6186549" y="2294274"/>
            <a:ext cx="4239250" cy="43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2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D6FAA-4EA3-EF53-E343-BA21ADD56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F2A5B-DAED-FC65-3781-2B92C1C28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368"/>
            <a:ext cx="10515600" cy="3911585"/>
          </a:xfrm>
        </p:spPr>
        <p:txBody>
          <a:bodyPr/>
          <a:lstStyle/>
          <a:p>
            <a:r>
              <a:rPr lang="en-US" dirty="0"/>
              <a:t>What if the covariance between pairs of variates was given by some “index-similarity” function?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 long as covariance matrices are P.S.D., the function is valid. This property is satisfied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iff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the function is a valid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kernel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function</a:t>
            </a:r>
          </a:p>
          <a:p>
            <a:r>
              <a:rPr lang="en-US" dirty="0"/>
              <a:t>e.g. the radial basis function: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e.g. the rational quadratic: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FDA3F-8180-90C7-C43A-B6CF09495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3862539"/>
            <a:ext cx="2859740" cy="654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2368BE-55EC-2398-C66C-0F2418F63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67828"/>
            <a:ext cx="2460810" cy="1559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2D99D-84B5-13E8-DBF4-F20DED4F7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1" y="5461528"/>
            <a:ext cx="4739754" cy="979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A149B9-3B7C-B8E7-1B04-77B93ACC9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9660" y="5034737"/>
            <a:ext cx="2464034" cy="156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1E3F-06D4-22FA-A408-D2F66EDD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Gaussians in More than Two Dimensions</a:t>
            </a:r>
          </a:p>
        </p:txBody>
      </p:sp>
      <p:pic>
        <p:nvPicPr>
          <p:cNvPr id="4" name="5d_gaussian_se.mp4">
            <a:hlinkClick r:id="" action="ppaction://media"/>
            <a:extLst>
              <a:ext uri="{FF2B5EF4-FFF2-40B4-BE49-F238E27FC236}">
                <a16:creationId xmlns:a16="http://schemas.microsoft.com/office/drawing/2014/main" id="{98DFB6F4-5559-D6AF-AF8E-7BE45E7A49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8758" t="9608" r="8693" b="5324"/>
          <a:stretch/>
        </p:blipFill>
        <p:spPr>
          <a:xfrm>
            <a:off x="838200" y="2246488"/>
            <a:ext cx="4266174" cy="4396359"/>
          </a:xfrm>
          <a:prstGeom prst="rect">
            <a:avLst/>
          </a:prstGeom>
        </p:spPr>
      </p:pic>
      <p:pic>
        <p:nvPicPr>
          <p:cNvPr id="5" name="20d_gaussian_se.mp4">
            <a:hlinkClick r:id="" action="ppaction://media"/>
            <a:extLst>
              <a:ext uri="{FF2B5EF4-FFF2-40B4-BE49-F238E27FC236}">
                <a16:creationId xmlns:a16="http://schemas.microsoft.com/office/drawing/2014/main" id="{DFBBF9E0-CCB2-2690-037F-6E33B089C9A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8562" t="9412" r="8301" b="5324"/>
          <a:stretch/>
        </p:blipFill>
        <p:spPr>
          <a:xfrm>
            <a:off x="7067107" y="2246488"/>
            <a:ext cx="4286693" cy="43963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376AB5D-5AAE-5DAD-3352-F55EC60D1DD9}"/>
              </a:ext>
            </a:extLst>
          </p:cNvPr>
          <p:cNvGrpSpPr/>
          <p:nvPr/>
        </p:nvGrpSpPr>
        <p:grpSpPr>
          <a:xfrm>
            <a:off x="1945715" y="2037722"/>
            <a:ext cx="1671275" cy="955488"/>
            <a:chOff x="1945715" y="2037722"/>
            <a:chExt cx="1671275" cy="955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A81E87-2E11-21A2-CB12-765E9D9E6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45715" y="2351981"/>
              <a:ext cx="689909" cy="32697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783B86D-8CFF-5A21-25EB-E52CFAF4D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61502" y="2037722"/>
              <a:ext cx="955488" cy="95548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E0CEB6-E39C-DBDE-0808-E0AD019A7306}"/>
              </a:ext>
            </a:extLst>
          </p:cNvPr>
          <p:cNvGrpSpPr/>
          <p:nvPr/>
        </p:nvGrpSpPr>
        <p:grpSpPr>
          <a:xfrm>
            <a:off x="8319941" y="1587646"/>
            <a:ext cx="2421114" cy="1578535"/>
            <a:chOff x="7732433" y="1100417"/>
            <a:chExt cx="2421114" cy="15785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5DFF955-2931-F98B-E059-AA08B1A77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32433" y="1690688"/>
              <a:ext cx="689909" cy="32697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3E4E1E-5B8B-9439-02A9-75EA349CF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75012" y="1100417"/>
              <a:ext cx="1578535" cy="1578535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D5088FA-EA57-667B-7DAD-2D9DDFDD9F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1811" y="1451456"/>
            <a:ext cx="2792506" cy="5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2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2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1E3F-06D4-22FA-A408-D2F66EDD0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5489"/>
          </a:xfrm>
        </p:spPr>
        <p:txBody>
          <a:bodyPr/>
          <a:lstStyle/>
          <a:p>
            <a:r>
              <a:rPr lang="en-US" dirty="0"/>
              <a:t>Conditioning Correlated Gaussians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BEB8C3-0740-AF8D-623B-E8805182749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838200" y="1320614"/>
            <a:ext cx="3236259" cy="904895"/>
          </a:xfrm>
          <a:prstGeom prst="rect">
            <a:avLst/>
          </a:prstGeom>
        </p:spPr>
      </p:pic>
      <p:pic>
        <p:nvPicPr>
          <p:cNvPr id="14" name="20d_gaussian_post.mp4">
            <a:hlinkClick r:id="" action="ppaction://media"/>
            <a:extLst>
              <a:ext uri="{FF2B5EF4-FFF2-40B4-BE49-F238E27FC236}">
                <a16:creationId xmlns:a16="http://schemas.microsoft.com/office/drawing/2014/main" id="{24C33844-81BC-A409-1E48-AE704AB392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8954" t="10197" r="8694" b="5324"/>
          <a:stretch/>
        </p:blipFill>
        <p:spPr>
          <a:xfrm>
            <a:off x="6587204" y="2225509"/>
            <a:ext cx="4285674" cy="4396359"/>
          </a:xfrm>
          <a:prstGeom prst="rect">
            <a:avLst/>
          </a:prstGeom>
        </p:spPr>
      </p:pic>
      <p:pic>
        <p:nvPicPr>
          <p:cNvPr id="15" name="5d_gaussian_post.mp4">
            <a:hlinkClick r:id="" action="ppaction://media"/>
            <a:extLst>
              <a:ext uri="{FF2B5EF4-FFF2-40B4-BE49-F238E27FC236}">
                <a16:creationId xmlns:a16="http://schemas.microsoft.com/office/drawing/2014/main" id="{3DB03048-6AD3-193A-1E1E-5744EB76ACD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9347" t="10392" r="8693" b="5323"/>
          <a:stretch/>
        </p:blipFill>
        <p:spPr>
          <a:xfrm>
            <a:off x="554229" y="2276103"/>
            <a:ext cx="4275189" cy="43963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69AECF3-7967-EFC1-8445-39E406EC013E}"/>
              </a:ext>
            </a:extLst>
          </p:cNvPr>
          <p:cNvGrpSpPr/>
          <p:nvPr/>
        </p:nvGrpSpPr>
        <p:grpSpPr>
          <a:xfrm>
            <a:off x="1319122" y="5370358"/>
            <a:ext cx="1991865" cy="1282700"/>
            <a:chOff x="1856185" y="5389762"/>
            <a:chExt cx="1991865" cy="12827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CE353F1-E27B-39A0-E7A3-A0D0CB711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56185" y="5851646"/>
              <a:ext cx="689909" cy="32697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6060E3F-AC84-AA1A-B6C5-C20627319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65350" y="5389762"/>
              <a:ext cx="1282700" cy="1282700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47BAC9A-E71E-4A4E-59A9-7D234342A20D}"/>
              </a:ext>
            </a:extLst>
          </p:cNvPr>
          <p:cNvSpPr/>
          <p:nvPr/>
        </p:nvSpPr>
        <p:spPr>
          <a:xfrm>
            <a:off x="1775012" y="2891118"/>
            <a:ext cx="3054406" cy="247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18E6B4-36C3-CB09-3C4C-DFCDF3B7DECD}"/>
              </a:ext>
            </a:extLst>
          </p:cNvPr>
          <p:cNvSpPr/>
          <p:nvPr/>
        </p:nvSpPr>
        <p:spPr>
          <a:xfrm>
            <a:off x="7479465" y="2276103"/>
            <a:ext cx="3708488" cy="309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8F5C01F-791E-9C08-12B6-128942BFB983}"/>
              </a:ext>
            </a:extLst>
          </p:cNvPr>
          <p:cNvGrpSpPr/>
          <p:nvPr/>
        </p:nvGrpSpPr>
        <p:grpSpPr>
          <a:xfrm>
            <a:off x="8337776" y="5420952"/>
            <a:ext cx="2051290" cy="1282700"/>
            <a:chOff x="8337776" y="5420952"/>
            <a:chExt cx="2051290" cy="12827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F784526-DE7F-9CD9-F12E-4D06921B1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37776" y="5852106"/>
              <a:ext cx="689909" cy="32697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AFDC708-D291-0AE2-2BA4-85D1054FB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06366" y="5420952"/>
              <a:ext cx="1282700" cy="128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073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5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25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37DC3-6D06-0E33-FE37-CA9CAE07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Variable Indices to Features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BA535A-206E-6C88-44AB-DC9AB2239A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5336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Covariance functions do not require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be integer-valued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BA535A-206E-6C88-44AB-DC9AB2239A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53365"/>
              </a:xfrm>
              <a:blipFill>
                <a:blip r:embed="rId2"/>
                <a:stretch>
                  <a:fillRect l="-1086" t="-6667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02A9881-DBF3-C70F-4E38-1AC84C3E6AE2}"/>
              </a:ext>
            </a:extLst>
          </p:cNvPr>
          <p:cNvGrpSpPr/>
          <p:nvPr/>
        </p:nvGrpSpPr>
        <p:grpSpPr>
          <a:xfrm>
            <a:off x="838200" y="2920206"/>
            <a:ext cx="10515600" cy="1017588"/>
            <a:chOff x="920292" y="5043095"/>
            <a:chExt cx="10515600" cy="1017588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1D35BF5-6ECF-748A-2BFB-018C11AE1AA0}"/>
                </a:ext>
              </a:extLst>
            </p:cNvPr>
            <p:cNvSpPr txBox="1">
              <a:spLocks/>
            </p:cNvSpPr>
            <p:nvPr/>
          </p:nvSpPr>
          <p:spPr>
            <a:xfrm>
              <a:off x="920292" y="5043095"/>
              <a:ext cx="10515600" cy="101758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dirty="0"/>
                <a:t>If             , we have an uncountably-infinite dimensional Gaussian distribution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0579876-D2BA-542C-19AD-45CDA52BF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1404" y="5145369"/>
              <a:ext cx="877794" cy="306897"/>
            </a:xfrm>
            <a:prstGeom prst="rect">
              <a:avLst/>
            </a:prstGeom>
          </p:spPr>
        </p:pic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C68041-3D90-6558-1E07-97F8EC3C3F63}"/>
              </a:ext>
            </a:extLst>
          </p:cNvPr>
          <p:cNvSpPr txBox="1">
            <a:spLocks/>
          </p:cNvSpPr>
          <p:nvPr/>
        </p:nvSpPr>
        <p:spPr>
          <a:xfrm>
            <a:off x="838200" y="4298282"/>
            <a:ext cx="10515600" cy="1017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/>
              <a:t>Because of the marginalization property, we only need to consider the points we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15382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882A2-07EA-5DA0-C48F-13084DE7E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Gaussian Process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EAA14-2055-A447-1001-65CB63B1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383"/>
            <a:ext cx="10515600" cy="1247184"/>
          </a:xfrm>
        </p:spPr>
        <p:txBody>
          <a:bodyPr/>
          <a:lstStyle/>
          <a:p>
            <a:r>
              <a:rPr lang="en-US" dirty="0"/>
              <a:t>Formal definition:</a:t>
            </a:r>
          </a:p>
          <a:p>
            <a:pPr marL="457200" lvl="1" indent="0">
              <a:buNone/>
            </a:pPr>
            <a:r>
              <a:rPr lang="en-US" i="1" dirty="0"/>
              <a:t>“A Gaussian process is a collection of random variables, any finite subset of which are jointly Gaussian distributed”</a:t>
            </a:r>
          </a:p>
          <a:p>
            <a:pPr marL="457200" lvl="1" indent="0">
              <a:buNone/>
            </a:pPr>
            <a:endParaRPr lang="en-US" i="1" dirty="0"/>
          </a:p>
        </p:txBody>
      </p:sp>
      <p:pic>
        <p:nvPicPr>
          <p:cNvPr id="5" name="20d_gaussian_post.mp4">
            <a:hlinkClick r:id="" action="ppaction://media"/>
            <a:extLst>
              <a:ext uri="{FF2B5EF4-FFF2-40B4-BE49-F238E27FC236}">
                <a16:creationId xmlns:a16="http://schemas.microsoft.com/office/drawing/2014/main" id="{68F21750-A461-E21B-EBE1-FF537A8881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9018" t="10698" r="8346" b="5324"/>
          <a:stretch/>
        </p:blipFill>
        <p:spPr>
          <a:xfrm>
            <a:off x="1116417" y="2732567"/>
            <a:ext cx="3402419" cy="34576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A771A1-7205-309F-A403-369661048F68}"/>
                  </a:ext>
                </a:extLst>
              </p:cNvPr>
              <p:cNvSpPr txBox="1"/>
              <p:nvPr/>
            </p:nvSpPr>
            <p:spPr>
              <a:xfrm>
                <a:off x="5233368" y="4035057"/>
                <a:ext cx="71769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A771A1-7205-309F-A403-369661048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368" y="4035057"/>
                <a:ext cx="717698" cy="615553"/>
              </a:xfrm>
              <a:prstGeom prst="rect">
                <a:avLst/>
              </a:prstGeom>
              <a:blipFill>
                <a:blip r:embed="rId7"/>
                <a:stretch>
                  <a:fillRect l="-10345" r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5095140-A2ED-CFFE-9BE1-F6A611E61CAC}"/>
              </a:ext>
            </a:extLst>
          </p:cNvPr>
          <p:cNvSpPr txBox="1"/>
          <p:nvPr/>
        </p:nvSpPr>
        <p:spPr>
          <a:xfrm>
            <a:off x="13545879" y="-1265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gp_post1.mp4">
            <a:hlinkClick r:id="" action="ppaction://media"/>
            <a:extLst>
              <a:ext uri="{FF2B5EF4-FFF2-40B4-BE49-F238E27FC236}">
                <a16:creationId xmlns:a16="http://schemas.microsoft.com/office/drawing/2014/main" id="{8AA8CBE4-0B84-FA4B-DC02-3511124C00C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8708" t="9736" r="8812" b="5324"/>
          <a:stretch/>
        </p:blipFill>
        <p:spPr>
          <a:xfrm>
            <a:off x="6794204" y="2732567"/>
            <a:ext cx="3357609" cy="34576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3CB6C3-5808-4532-40B0-A258CA7C2B65}"/>
              </a:ext>
            </a:extLst>
          </p:cNvPr>
          <p:cNvSpPr txBox="1"/>
          <p:nvPr/>
        </p:nvSpPr>
        <p:spPr>
          <a:xfrm>
            <a:off x="1701208" y="5524647"/>
            <a:ext cx="263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Multivariate Gaussian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73A54-7525-DBE6-4BD4-1DC1BECB5EA0}"/>
              </a:ext>
            </a:extLst>
          </p:cNvPr>
          <p:cNvSpPr txBox="1"/>
          <p:nvPr/>
        </p:nvSpPr>
        <p:spPr>
          <a:xfrm>
            <a:off x="7853917" y="5524647"/>
            <a:ext cx="263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Gaussian process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A59079-BD2B-5188-28ED-F05DBC8C0730}"/>
              </a:ext>
            </a:extLst>
          </p:cNvPr>
          <p:cNvGrpSpPr/>
          <p:nvPr/>
        </p:nvGrpSpPr>
        <p:grpSpPr>
          <a:xfrm>
            <a:off x="9172354" y="5408889"/>
            <a:ext cx="1972610" cy="1282701"/>
            <a:chOff x="8337776" y="5372617"/>
            <a:chExt cx="1972610" cy="128270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EACE70-D24F-D63E-45B7-63C1E6509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37776" y="5852106"/>
              <a:ext cx="689909" cy="32697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BCC2D26-3F33-7A13-4BCA-C99F6FB1A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27685" y="5372617"/>
              <a:ext cx="1282701" cy="128270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060797-57BE-0759-0234-610E8A01AE8F}"/>
              </a:ext>
            </a:extLst>
          </p:cNvPr>
          <p:cNvGrpSpPr/>
          <p:nvPr/>
        </p:nvGrpSpPr>
        <p:grpSpPr>
          <a:xfrm>
            <a:off x="3346506" y="5431287"/>
            <a:ext cx="2051290" cy="1282700"/>
            <a:chOff x="8337776" y="5420952"/>
            <a:chExt cx="2051290" cy="12827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CB492BB-F9FE-4D37-C08D-4028C51CB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37776" y="5852106"/>
              <a:ext cx="689909" cy="32697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7B3355E-77B0-8A08-CF14-939BEC856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06366" y="5420952"/>
              <a:ext cx="1282700" cy="128270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7674A572-E181-B251-E8C3-AD49ADA081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14065" y="2607208"/>
            <a:ext cx="2182545" cy="4241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B36FEAE-FDCF-8D8C-1570-B18969BACD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26759" y="2781087"/>
            <a:ext cx="2422648" cy="42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9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62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0C6B2-7CD4-5ABD-A41C-57E8C4B63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Processes for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00C5D-0A82-94B4-E1EE-79B9C43E4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Condition on observed data</a:t>
            </a:r>
          </a:p>
          <a:p>
            <a:r>
              <a:rPr lang="en-US" dirty="0"/>
              <a:t>What if our data is noisy? </a:t>
            </a:r>
          </a:p>
          <a:p>
            <a:pPr marL="457200" lvl="1" indent="0">
              <a:buNone/>
            </a:pPr>
            <a:r>
              <a:rPr lang="en-US" dirty="0"/>
              <a:t>Solution: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28F8B-3442-CE4B-4D79-B5207BEC2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204" y="2775100"/>
            <a:ext cx="4356787" cy="478464"/>
          </a:xfrm>
          <a:prstGeom prst="rect">
            <a:avLst/>
          </a:prstGeom>
        </p:spPr>
      </p:pic>
      <p:pic>
        <p:nvPicPr>
          <p:cNvPr id="6" name="gp_post_sigs.mp4">
            <a:hlinkClick r:id="" action="ppaction://media"/>
            <a:extLst>
              <a:ext uri="{FF2B5EF4-FFF2-40B4-BE49-F238E27FC236}">
                <a16:creationId xmlns:a16="http://schemas.microsoft.com/office/drawing/2014/main" id="{289A76A3-E680-8AB9-3DC0-D885196CB2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1581" t="16870" r="9164" b="18784"/>
          <a:stretch/>
        </p:blipFill>
        <p:spPr>
          <a:xfrm>
            <a:off x="3076353" y="3604437"/>
            <a:ext cx="6039293" cy="286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F5724-7AB5-B8A2-EB32-3331571B1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 Gaussian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B62FF-F3F7-0BAF-5A48-CB1CAF2E8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2626"/>
          </a:xfrm>
        </p:spPr>
        <p:txBody>
          <a:bodyPr/>
          <a:lstStyle/>
          <a:p>
            <a:r>
              <a:rPr lang="en-US" dirty="0"/>
              <a:t>How do we choose the “right” hyperparameters?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48ADF46-8EFA-EF99-3DFB-48E7B3D93416}"/>
              </a:ext>
            </a:extLst>
          </p:cNvPr>
          <p:cNvGrpSpPr/>
          <p:nvPr/>
        </p:nvGrpSpPr>
        <p:grpSpPr>
          <a:xfrm>
            <a:off x="2913764" y="2358251"/>
            <a:ext cx="6364471" cy="4242981"/>
            <a:chOff x="2913764" y="2358251"/>
            <a:chExt cx="6364471" cy="4242981"/>
          </a:xfrm>
        </p:grpSpPr>
        <p:pic>
          <p:nvPicPr>
            <p:cNvPr id="7" name="Picture 6" descr="A person in a robe&#10;&#10;Description automatically generated">
              <a:extLst>
                <a:ext uri="{FF2B5EF4-FFF2-40B4-BE49-F238E27FC236}">
                  <a16:creationId xmlns:a16="http://schemas.microsoft.com/office/drawing/2014/main" id="{3D36441D-7F1E-E799-4203-28BBB5586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3764" y="2358251"/>
              <a:ext cx="6364471" cy="4242981"/>
            </a:xfrm>
            <a:prstGeom prst="rect">
              <a:avLst/>
            </a:prstGeom>
          </p:spPr>
        </p:pic>
        <p:pic>
          <p:nvPicPr>
            <p:cNvPr id="9218" name="Picture 2" descr="Laser Eyes Meme Maker (Glowing Eyes) - memed.io">
              <a:extLst>
                <a:ext uri="{FF2B5EF4-FFF2-40B4-BE49-F238E27FC236}">
                  <a16:creationId xmlns:a16="http://schemas.microsoft.com/office/drawing/2014/main" id="{30772D25-BF34-A42C-F3E6-FD9E70CCB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389" y="3298407"/>
              <a:ext cx="1971588" cy="1107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Laser Eyes Meme Maker (Glowing Eyes) - memed.io">
              <a:extLst>
                <a:ext uri="{FF2B5EF4-FFF2-40B4-BE49-F238E27FC236}">
                  <a16:creationId xmlns:a16="http://schemas.microsoft.com/office/drawing/2014/main" id="{F46E85CA-0407-C001-3FBB-A65EE4242A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8449" y="3372263"/>
              <a:ext cx="1971588" cy="1107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628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95384-7258-4580-A30C-77C390C85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Bayesian View of Gaussian Processes for Machine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98D849-FD7C-7BB6-547A-B0BDDD9609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Probabilistic model of the data:</a:t>
                </a:r>
              </a:p>
              <a:p>
                <a:endParaRPr lang="en-US" dirty="0"/>
              </a:p>
              <a:p>
                <a:r>
                  <a:rPr lang="en-US" dirty="0"/>
                  <a:t>Goal is to infer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from observed data</a:t>
                </a:r>
              </a:p>
              <a:p>
                <a:r>
                  <a:rPr lang="en-GB" dirty="0"/>
                  <a:t>Before seeing data, our beliefs about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are well-described by a GP</a:t>
                </a:r>
              </a:p>
              <a:p>
                <a:endParaRPr lang="en-US" dirty="0"/>
              </a:p>
              <a:p>
                <a:r>
                  <a:rPr lang="en-US" dirty="0"/>
                  <a:t>Perform Bayesian inference</a:t>
                </a:r>
                <a:r>
                  <a:rPr lang="en-US" baseline="30000" dirty="0"/>
                  <a:t>*</a:t>
                </a:r>
                <a:r>
                  <a:rPr lang="en-US" dirty="0"/>
                  <a:t>:</a:t>
                </a:r>
              </a:p>
              <a:p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2000" dirty="0"/>
                  <a:t>           “posterior” distribution over functions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98D849-FD7C-7BB6-547A-B0BDDD9609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EE659AC-F299-4F94-A22D-83FB0AB6A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661" y="3849209"/>
            <a:ext cx="3010786" cy="4263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D2526A-AD14-2976-523B-13F4C0BFEDED}"/>
                  </a:ext>
                </a:extLst>
              </p:cNvPr>
              <p:cNvSpPr txBox="1"/>
              <p:nvPr/>
            </p:nvSpPr>
            <p:spPr>
              <a:xfrm>
                <a:off x="973765" y="6611439"/>
                <a:ext cx="2760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>
                        <a:lumMod val="75000"/>
                      </a:schemeClr>
                    </a:solidFill>
                  </a:rPr>
                  <a:t>*  “inference” </a:t>
                </a:r>
                <a14:m>
                  <m:oMath xmlns:m="http://schemas.openxmlformats.org/officeDocument/2006/math">
                    <m:r>
                      <a:rPr lang="en-US" sz="9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900" dirty="0">
                    <a:solidFill>
                      <a:schemeClr val="bg1">
                        <a:lumMod val="75000"/>
                      </a:schemeClr>
                    </a:solidFill>
                  </a:rPr>
                  <a:t> “Bayes’ rule in the context of ML”</a:t>
                </a:r>
                <a:endParaRPr lang="en-US" sz="9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D2526A-AD14-2976-523B-13F4C0BFE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65" y="6611439"/>
                <a:ext cx="2760921" cy="230832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466670A9-4D4A-58B3-05EE-B402FE18760F}"/>
              </a:ext>
            </a:extLst>
          </p:cNvPr>
          <p:cNvGrpSpPr/>
          <p:nvPr/>
        </p:nvGrpSpPr>
        <p:grpSpPr>
          <a:xfrm>
            <a:off x="2012211" y="2359007"/>
            <a:ext cx="9160129" cy="425088"/>
            <a:chOff x="2012211" y="2359007"/>
            <a:chExt cx="9160129" cy="4250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2E8215-8895-86B7-F1BD-3B472E3C1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12211" y="2359007"/>
              <a:ext cx="4722628" cy="4250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FE91A2C-1524-4AA1-32FC-A2F195800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34839" y="2359007"/>
              <a:ext cx="4437501" cy="42508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F04539E-57C1-DCCC-0F64-AB0550463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1827" y="4369626"/>
            <a:ext cx="4207992" cy="233584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980423-A580-1722-FBE2-DA37CFFFC7D3}"/>
              </a:ext>
            </a:extLst>
          </p:cNvPr>
          <p:cNvCxnSpPr/>
          <p:nvPr/>
        </p:nvCxnSpPr>
        <p:spPr>
          <a:xfrm flipV="1">
            <a:off x="5624623" y="4944140"/>
            <a:ext cx="317204" cy="467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BCC1BE-19E7-D820-0CD1-5C0BBCEE70B8}"/>
              </a:ext>
            </a:extLst>
          </p:cNvPr>
          <p:cNvGrpSpPr/>
          <p:nvPr/>
        </p:nvGrpSpPr>
        <p:grpSpPr>
          <a:xfrm>
            <a:off x="7197688" y="3841116"/>
            <a:ext cx="4409078" cy="369332"/>
            <a:chOff x="7197688" y="3841116"/>
            <a:chExt cx="4409078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D69921-5A7B-0300-57C5-49B29F304308}"/>
                </a:ext>
              </a:extLst>
            </p:cNvPr>
            <p:cNvSpPr txBox="1"/>
            <p:nvPr/>
          </p:nvSpPr>
          <p:spPr>
            <a:xfrm>
              <a:off x="7893345" y="3841116"/>
              <a:ext cx="37134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“prior” distribution over functions</a:t>
              </a:r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BBDF94C-ACB4-1941-4475-2EBFD8954426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7197688" y="4025782"/>
              <a:ext cx="6956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572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95384-7258-4580-A30C-77C390C85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Bayesian View of Gaussian Processes for Machine Learning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8D849-FD7C-7BB6-547A-B0BDDD960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predictive distribution: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What’s the point in all this?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924EC3-24FD-FE4A-0A20-A160EF822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821" y="2269453"/>
            <a:ext cx="5222358" cy="1830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302BC2-BA36-1C03-4026-638F83631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417" y="4874478"/>
            <a:ext cx="5517165" cy="1437422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06C97174-5A62-B267-86AB-3481E3A29EB8}"/>
              </a:ext>
            </a:extLst>
          </p:cNvPr>
          <p:cNvSpPr/>
          <p:nvPr/>
        </p:nvSpPr>
        <p:spPr>
          <a:xfrm>
            <a:off x="3338623" y="4774019"/>
            <a:ext cx="5635256" cy="1499190"/>
          </a:xfrm>
          <a:custGeom>
            <a:avLst/>
            <a:gdLst>
              <a:gd name="connsiteX0" fmla="*/ 3338624 w 5635256"/>
              <a:gd name="connsiteY0" fmla="*/ 1499190 h 1499190"/>
              <a:gd name="connsiteX1" fmla="*/ 3338624 w 5635256"/>
              <a:gd name="connsiteY1" fmla="*/ 1499190 h 1499190"/>
              <a:gd name="connsiteX2" fmla="*/ 3317358 w 5635256"/>
              <a:gd name="connsiteY2" fmla="*/ 1339702 h 1499190"/>
              <a:gd name="connsiteX3" fmla="*/ 3296093 w 5635256"/>
              <a:gd name="connsiteY3" fmla="*/ 1212111 h 1499190"/>
              <a:gd name="connsiteX4" fmla="*/ 3317358 w 5635256"/>
              <a:gd name="connsiteY4" fmla="*/ 1116418 h 1499190"/>
              <a:gd name="connsiteX5" fmla="*/ 3338624 w 5635256"/>
              <a:gd name="connsiteY5" fmla="*/ 1095153 h 1499190"/>
              <a:gd name="connsiteX6" fmla="*/ 3349256 w 5635256"/>
              <a:gd name="connsiteY6" fmla="*/ 1063255 h 1499190"/>
              <a:gd name="connsiteX7" fmla="*/ 3413051 w 5635256"/>
              <a:gd name="connsiteY7" fmla="*/ 1020725 h 1499190"/>
              <a:gd name="connsiteX8" fmla="*/ 3434317 w 5635256"/>
              <a:gd name="connsiteY8" fmla="*/ 999460 h 1499190"/>
              <a:gd name="connsiteX9" fmla="*/ 3466214 w 5635256"/>
              <a:gd name="connsiteY9" fmla="*/ 988828 h 1499190"/>
              <a:gd name="connsiteX10" fmla="*/ 3498112 w 5635256"/>
              <a:gd name="connsiteY10" fmla="*/ 967562 h 1499190"/>
              <a:gd name="connsiteX11" fmla="*/ 3646968 w 5635256"/>
              <a:gd name="connsiteY11" fmla="*/ 925032 h 1499190"/>
              <a:gd name="connsiteX12" fmla="*/ 3721396 w 5635256"/>
              <a:gd name="connsiteY12" fmla="*/ 903767 h 1499190"/>
              <a:gd name="connsiteX13" fmla="*/ 3795824 w 5635256"/>
              <a:gd name="connsiteY13" fmla="*/ 871869 h 1499190"/>
              <a:gd name="connsiteX14" fmla="*/ 3859619 w 5635256"/>
              <a:gd name="connsiteY14" fmla="*/ 850604 h 1499190"/>
              <a:gd name="connsiteX15" fmla="*/ 4082903 w 5635256"/>
              <a:gd name="connsiteY15" fmla="*/ 861237 h 1499190"/>
              <a:gd name="connsiteX16" fmla="*/ 4167963 w 5635256"/>
              <a:gd name="connsiteY16" fmla="*/ 882502 h 1499190"/>
              <a:gd name="connsiteX17" fmla="*/ 4540103 w 5635256"/>
              <a:gd name="connsiteY17" fmla="*/ 893134 h 1499190"/>
              <a:gd name="connsiteX18" fmla="*/ 5252484 w 5635256"/>
              <a:gd name="connsiteY18" fmla="*/ 871869 h 1499190"/>
              <a:gd name="connsiteX19" fmla="*/ 5475768 w 5635256"/>
              <a:gd name="connsiteY19" fmla="*/ 850604 h 1499190"/>
              <a:gd name="connsiteX20" fmla="*/ 5582093 w 5635256"/>
              <a:gd name="connsiteY20" fmla="*/ 839972 h 1499190"/>
              <a:gd name="connsiteX21" fmla="*/ 5613991 w 5635256"/>
              <a:gd name="connsiteY21" fmla="*/ 786809 h 1499190"/>
              <a:gd name="connsiteX22" fmla="*/ 5635256 w 5635256"/>
              <a:gd name="connsiteY22" fmla="*/ 659218 h 1499190"/>
              <a:gd name="connsiteX23" fmla="*/ 5624624 w 5635256"/>
              <a:gd name="connsiteY23" fmla="*/ 489097 h 1499190"/>
              <a:gd name="connsiteX24" fmla="*/ 5603358 w 5635256"/>
              <a:gd name="connsiteY24" fmla="*/ 446567 h 1499190"/>
              <a:gd name="connsiteX25" fmla="*/ 5560828 w 5635256"/>
              <a:gd name="connsiteY25" fmla="*/ 372139 h 1499190"/>
              <a:gd name="connsiteX26" fmla="*/ 5539563 w 5635256"/>
              <a:gd name="connsiteY26" fmla="*/ 329609 h 1499190"/>
              <a:gd name="connsiteX27" fmla="*/ 5454503 w 5635256"/>
              <a:gd name="connsiteY27" fmla="*/ 223283 h 1499190"/>
              <a:gd name="connsiteX28" fmla="*/ 5326912 w 5635256"/>
              <a:gd name="connsiteY28" fmla="*/ 127590 h 1499190"/>
              <a:gd name="connsiteX29" fmla="*/ 5273749 w 5635256"/>
              <a:gd name="connsiteY29" fmla="*/ 95693 h 1499190"/>
              <a:gd name="connsiteX30" fmla="*/ 5188689 w 5635256"/>
              <a:gd name="connsiteY30" fmla="*/ 42530 h 1499190"/>
              <a:gd name="connsiteX31" fmla="*/ 5071730 w 5635256"/>
              <a:gd name="connsiteY31" fmla="*/ 21265 h 1499190"/>
              <a:gd name="connsiteX32" fmla="*/ 5029200 w 5635256"/>
              <a:gd name="connsiteY32" fmla="*/ 10632 h 1499190"/>
              <a:gd name="connsiteX33" fmla="*/ 4795284 w 5635256"/>
              <a:gd name="connsiteY33" fmla="*/ 0 h 1499190"/>
              <a:gd name="connsiteX34" fmla="*/ 4603898 w 5635256"/>
              <a:gd name="connsiteY34" fmla="*/ 10632 h 1499190"/>
              <a:gd name="connsiteX35" fmla="*/ 4476307 w 5635256"/>
              <a:gd name="connsiteY35" fmla="*/ 31897 h 1499190"/>
              <a:gd name="connsiteX36" fmla="*/ 4433777 w 5635256"/>
              <a:gd name="connsiteY36" fmla="*/ 42530 h 1499190"/>
              <a:gd name="connsiteX37" fmla="*/ 3551275 w 5635256"/>
              <a:gd name="connsiteY37" fmla="*/ 63795 h 1499190"/>
              <a:gd name="connsiteX38" fmla="*/ 3381154 w 5635256"/>
              <a:gd name="connsiteY38" fmla="*/ 85060 h 1499190"/>
              <a:gd name="connsiteX39" fmla="*/ 3306726 w 5635256"/>
              <a:gd name="connsiteY39" fmla="*/ 95693 h 1499190"/>
              <a:gd name="connsiteX40" fmla="*/ 3264196 w 5635256"/>
              <a:gd name="connsiteY40" fmla="*/ 116958 h 1499190"/>
              <a:gd name="connsiteX41" fmla="*/ 3200400 w 5635256"/>
              <a:gd name="connsiteY41" fmla="*/ 127590 h 1499190"/>
              <a:gd name="connsiteX42" fmla="*/ 3157870 w 5635256"/>
              <a:gd name="connsiteY42" fmla="*/ 138223 h 1499190"/>
              <a:gd name="connsiteX43" fmla="*/ 3072810 w 5635256"/>
              <a:gd name="connsiteY43" fmla="*/ 212651 h 1499190"/>
              <a:gd name="connsiteX44" fmla="*/ 2987749 w 5635256"/>
              <a:gd name="connsiteY44" fmla="*/ 255181 h 1499190"/>
              <a:gd name="connsiteX45" fmla="*/ 2806996 w 5635256"/>
              <a:gd name="connsiteY45" fmla="*/ 329609 h 1499190"/>
              <a:gd name="connsiteX46" fmla="*/ 2668772 w 5635256"/>
              <a:gd name="connsiteY46" fmla="*/ 350874 h 1499190"/>
              <a:gd name="connsiteX47" fmla="*/ 2307265 w 5635256"/>
              <a:gd name="connsiteY47" fmla="*/ 393404 h 1499190"/>
              <a:gd name="connsiteX48" fmla="*/ 2105247 w 5635256"/>
              <a:gd name="connsiteY48" fmla="*/ 414669 h 1499190"/>
              <a:gd name="connsiteX49" fmla="*/ 1871330 w 5635256"/>
              <a:gd name="connsiteY49" fmla="*/ 435934 h 1499190"/>
              <a:gd name="connsiteX50" fmla="*/ 1509824 w 5635256"/>
              <a:gd name="connsiteY50" fmla="*/ 489097 h 1499190"/>
              <a:gd name="connsiteX51" fmla="*/ 1360968 w 5635256"/>
              <a:gd name="connsiteY51" fmla="*/ 520995 h 1499190"/>
              <a:gd name="connsiteX52" fmla="*/ 1063256 w 5635256"/>
              <a:gd name="connsiteY52" fmla="*/ 542260 h 1499190"/>
              <a:gd name="connsiteX53" fmla="*/ 861237 w 5635256"/>
              <a:gd name="connsiteY53" fmla="*/ 531628 h 1499190"/>
              <a:gd name="connsiteX54" fmla="*/ 797442 w 5635256"/>
              <a:gd name="connsiteY54" fmla="*/ 520995 h 1499190"/>
              <a:gd name="connsiteX55" fmla="*/ 723014 w 5635256"/>
              <a:gd name="connsiteY55" fmla="*/ 510362 h 1499190"/>
              <a:gd name="connsiteX56" fmla="*/ 669851 w 5635256"/>
              <a:gd name="connsiteY56" fmla="*/ 499730 h 1499190"/>
              <a:gd name="connsiteX57" fmla="*/ 574158 w 5635256"/>
              <a:gd name="connsiteY57" fmla="*/ 489097 h 1499190"/>
              <a:gd name="connsiteX58" fmla="*/ 499730 w 5635256"/>
              <a:gd name="connsiteY58" fmla="*/ 499730 h 1499190"/>
              <a:gd name="connsiteX59" fmla="*/ 372140 w 5635256"/>
              <a:gd name="connsiteY59" fmla="*/ 563525 h 1499190"/>
              <a:gd name="connsiteX60" fmla="*/ 329610 w 5635256"/>
              <a:gd name="connsiteY60" fmla="*/ 584790 h 1499190"/>
              <a:gd name="connsiteX61" fmla="*/ 202019 w 5635256"/>
              <a:gd name="connsiteY61" fmla="*/ 616688 h 1499190"/>
              <a:gd name="connsiteX62" fmla="*/ 170121 w 5635256"/>
              <a:gd name="connsiteY62" fmla="*/ 627321 h 1499190"/>
              <a:gd name="connsiteX63" fmla="*/ 95693 w 5635256"/>
              <a:gd name="connsiteY63" fmla="*/ 659218 h 1499190"/>
              <a:gd name="connsiteX64" fmla="*/ 63796 w 5635256"/>
              <a:gd name="connsiteY64" fmla="*/ 723014 h 1499190"/>
              <a:gd name="connsiteX65" fmla="*/ 31898 w 5635256"/>
              <a:gd name="connsiteY65" fmla="*/ 776176 h 1499190"/>
              <a:gd name="connsiteX66" fmla="*/ 0 w 5635256"/>
              <a:gd name="connsiteY66" fmla="*/ 903767 h 1499190"/>
              <a:gd name="connsiteX67" fmla="*/ 10633 w 5635256"/>
              <a:gd name="connsiteY67" fmla="*/ 1041990 h 1499190"/>
              <a:gd name="connsiteX68" fmla="*/ 21265 w 5635256"/>
              <a:gd name="connsiteY68" fmla="*/ 1073888 h 1499190"/>
              <a:gd name="connsiteX69" fmla="*/ 95693 w 5635256"/>
              <a:gd name="connsiteY69" fmla="*/ 1158948 h 1499190"/>
              <a:gd name="connsiteX70" fmla="*/ 180754 w 5635256"/>
              <a:gd name="connsiteY70" fmla="*/ 1190846 h 1499190"/>
              <a:gd name="connsiteX71" fmla="*/ 233917 w 5635256"/>
              <a:gd name="connsiteY71" fmla="*/ 1212111 h 1499190"/>
              <a:gd name="connsiteX72" fmla="*/ 265814 w 5635256"/>
              <a:gd name="connsiteY72" fmla="*/ 1222744 h 1499190"/>
              <a:gd name="connsiteX73" fmla="*/ 467833 w 5635256"/>
              <a:gd name="connsiteY73" fmla="*/ 1244009 h 1499190"/>
              <a:gd name="connsiteX74" fmla="*/ 595424 w 5635256"/>
              <a:gd name="connsiteY74" fmla="*/ 1265274 h 1499190"/>
              <a:gd name="connsiteX75" fmla="*/ 861237 w 5635256"/>
              <a:gd name="connsiteY75" fmla="*/ 1275907 h 1499190"/>
              <a:gd name="connsiteX76" fmla="*/ 1456661 w 5635256"/>
              <a:gd name="connsiteY76" fmla="*/ 1265274 h 1499190"/>
              <a:gd name="connsiteX77" fmla="*/ 1637414 w 5635256"/>
              <a:gd name="connsiteY77" fmla="*/ 1233376 h 1499190"/>
              <a:gd name="connsiteX78" fmla="*/ 1913861 w 5635256"/>
              <a:gd name="connsiteY78" fmla="*/ 1212111 h 1499190"/>
              <a:gd name="connsiteX79" fmla="*/ 2158410 w 5635256"/>
              <a:gd name="connsiteY79" fmla="*/ 1233376 h 1499190"/>
              <a:gd name="connsiteX80" fmla="*/ 2328530 w 5635256"/>
              <a:gd name="connsiteY80" fmla="*/ 1244009 h 1499190"/>
              <a:gd name="connsiteX81" fmla="*/ 2477386 w 5635256"/>
              <a:gd name="connsiteY81" fmla="*/ 1275907 h 1499190"/>
              <a:gd name="connsiteX82" fmla="*/ 2626242 w 5635256"/>
              <a:gd name="connsiteY82" fmla="*/ 1307804 h 1499190"/>
              <a:gd name="connsiteX83" fmla="*/ 2732568 w 5635256"/>
              <a:gd name="connsiteY83" fmla="*/ 1350334 h 1499190"/>
              <a:gd name="connsiteX84" fmla="*/ 2806996 w 5635256"/>
              <a:gd name="connsiteY84" fmla="*/ 1371600 h 1499190"/>
              <a:gd name="connsiteX85" fmla="*/ 2881424 w 5635256"/>
              <a:gd name="connsiteY85" fmla="*/ 1403497 h 1499190"/>
              <a:gd name="connsiteX86" fmla="*/ 2945219 w 5635256"/>
              <a:gd name="connsiteY86" fmla="*/ 1424762 h 1499190"/>
              <a:gd name="connsiteX87" fmla="*/ 2977117 w 5635256"/>
              <a:gd name="connsiteY87" fmla="*/ 1435395 h 1499190"/>
              <a:gd name="connsiteX88" fmla="*/ 3030279 w 5635256"/>
              <a:gd name="connsiteY88" fmla="*/ 1446028 h 1499190"/>
              <a:gd name="connsiteX89" fmla="*/ 3062177 w 5635256"/>
              <a:gd name="connsiteY89" fmla="*/ 1456660 h 1499190"/>
              <a:gd name="connsiteX90" fmla="*/ 3179135 w 5635256"/>
              <a:gd name="connsiteY90" fmla="*/ 1477925 h 1499190"/>
              <a:gd name="connsiteX91" fmla="*/ 3338624 w 5635256"/>
              <a:gd name="connsiteY91" fmla="*/ 1499190 h 14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5635256" h="1499190">
                <a:moveTo>
                  <a:pt x="3338624" y="1499190"/>
                </a:moveTo>
                <a:lnTo>
                  <a:pt x="3338624" y="1499190"/>
                </a:lnTo>
                <a:cubicBezTo>
                  <a:pt x="3313979" y="1228101"/>
                  <a:pt x="3342223" y="1472313"/>
                  <a:pt x="3317358" y="1339702"/>
                </a:cubicBezTo>
                <a:cubicBezTo>
                  <a:pt x="3309412" y="1297324"/>
                  <a:pt x="3296093" y="1212111"/>
                  <a:pt x="3296093" y="1212111"/>
                </a:cubicBezTo>
                <a:cubicBezTo>
                  <a:pt x="3298239" y="1199234"/>
                  <a:pt x="3305279" y="1136549"/>
                  <a:pt x="3317358" y="1116418"/>
                </a:cubicBezTo>
                <a:cubicBezTo>
                  <a:pt x="3322516" y="1107822"/>
                  <a:pt x="3331535" y="1102241"/>
                  <a:pt x="3338624" y="1095153"/>
                </a:cubicBezTo>
                <a:cubicBezTo>
                  <a:pt x="3342168" y="1084520"/>
                  <a:pt x="3341331" y="1071180"/>
                  <a:pt x="3349256" y="1063255"/>
                </a:cubicBezTo>
                <a:cubicBezTo>
                  <a:pt x="3367328" y="1045183"/>
                  <a:pt x="3394979" y="1038796"/>
                  <a:pt x="3413051" y="1020725"/>
                </a:cubicBezTo>
                <a:cubicBezTo>
                  <a:pt x="3420140" y="1013637"/>
                  <a:pt x="3425721" y="1004618"/>
                  <a:pt x="3434317" y="999460"/>
                </a:cubicBezTo>
                <a:cubicBezTo>
                  <a:pt x="3443927" y="993694"/>
                  <a:pt x="3455582" y="992372"/>
                  <a:pt x="3466214" y="988828"/>
                </a:cubicBezTo>
                <a:cubicBezTo>
                  <a:pt x="3476847" y="981739"/>
                  <a:pt x="3486434" y="972752"/>
                  <a:pt x="3498112" y="967562"/>
                </a:cubicBezTo>
                <a:cubicBezTo>
                  <a:pt x="3537334" y="950130"/>
                  <a:pt x="3608352" y="934686"/>
                  <a:pt x="3646968" y="925032"/>
                </a:cubicBezTo>
                <a:cubicBezTo>
                  <a:pt x="3660599" y="921624"/>
                  <a:pt x="3706139" y="911396"/>
                  <a:pt x="3721396" y="903767"/>
                </a:cubicBezTo>
                <a:cubicBezTo>
                  <a:pt x="3814171" y="857379"/>
                  <a:pt x="3685181" y="905062"/>
                  <a:pt x="3795824" y="871869"/>
                </a:cubicBezTo>
                <a:cubicBezTo>
                  <a:pt x="3817294" y="865428"/>
                  <a:pt x="3859619" y="850604"/>
                  <a:pt x="3859619" y="850604"/>
                </a:cubicBezTo>
                <a:cubicBezTo>
                  <a:pt x="3934047" y="854148"/>
                  <a:pt x="4008786" y="853570"/>
                  <a:pt x="4082903" y="861237"/>
                </a:cubicBezTo>
                <a:cubicBezTo>
                  <a:pt x="4111974" y="864244"/>
                  <a:pt x="4138749" y="881667"/>
                  <a:pt x="4167963" y="882502"/>
                </a:cubicBezTo>
                <a:lnTo>
                  <a:pt x="4540103" y="893134"/>
                </a:lnTo>
                <a:lnTo>
                  <a:pt x="5252484" y="871869"/>
                </a:lnTo>
                <a:cubicBezTo>
                  <a:pt x="5393894" y="864799"/>
                  <a:pt x="5360500" y="863412"/>
                  <a:pt x="5475768" y="850604"/>
                </a:cubicBezTo>
                <a:cubicBezTo>
                  <a:pt x="5511169" y="846671"/>
                  <a:pt x="5546651" y="843516"/>
                  <a:pt x="5582093" y="839972"/>
                </a:cubicBezTo>
                <a:cubicBezTo>
                  <a:pt x="5592726" y="822251"/>
                  <a:pt x="5606316" y="805997"/>
                  <a:pt x="5613991" y="786809"/>
                </a:cubicBezTo>
                <a:cubicBezTo>
                  <a:pt x="5620903" y="769530"/>
                  <a:pt x="5634045" y="667696"/>
                  <a:pt x="5635256" y="659218"/>
                </a:cubicBezTo>
                <a:cubicBezTo>
                  <a:pt x="5631712" y="602511"/>
                  <a:pt x="5633052" y="545286"/>
                  <a:pt x="5624624" y="489097"/>
                </a:cubicBezTo>
                <a:cubicBezTo>
                  <a:pt x="5622273" y="473422"/>
                  <a:pt x="5610948" y="460482"/>
                  <a:pt x="5603358" y="446567"/>
                </a:cubicBezTo>
                <a:cubicBezTo>
                  <a:pt x="5589675" y="421482"/>
                  <a:pt x="5574511" y="397224"/>
                  <a:pt x="5560828" y="372139"/>
                </a:cubicBezTo>
                <a:cubicBezTo>
                  <a:pt x="5553238" y="358224"/>
                  <a:pt x="5548776" y="342507"/>
                  <a:pt x="5539563" y="329609"/>
                </a:cubicBezTo>
                <a:cubicBezTo>
                  <a:pt x="5513182" y="292675"/>
                  <a:pt x="5490330" y="251148"/>
                  <a:pt x="5454503" y="223283"/>
                </a:cubicBezTo>
                <a:cubicBezTo>
                  <a:pt x="5405229" y="184959"/>
                  <a:pt x="5374564" y="157372"/>
                  <a:pt x="5326912" y="127590"/>
                </a:cubicBezTo>
                <a:cubicBezTo>
                  <a:pt x="5309387" y="116637"/>
                  <a:pt x="5291349" y="106524"/>
                  <a:pt x="5273749" y="95693"/>
                </a:cubicBezTo>
                <a:cubicBezTo>
                  <a:pt x="5245273" y="78169"/>
                  <a:pt x="5221670" y="48027"/>
                  <a:pt x="5188689" y="42530"/>
                </a:cubicBezTo>
                <a:cubicBezTo>
                  <a:pt x="5142543" y="34839"/>
                  <a:pt x="5116295" y="31168"/>
                  <a:pt x="5071730" y="21265"/>
                </a:cubicBezTo>
                <a:cubicBezTo>
                  <a:pt x="5057465" y="18095"/>
                  <a:pt x="5043770" y="11753"/>
                  <a:pt x="5029200" y="10632"/>
                </a:cubicBezTo>
                <a:cubicBezTo>
                  <a:pt x="4951377" y="4646"/>
                  <a:pt x="4873256" y="3544"/>
                  <a:pt x="4795284" y="0"/>
                </a:cubicBezTo>
                <a:cubicBezTo>
                  <a:pt x="4731489" y="3544"/>
                  <a:pt x="4667475" y="4274"/>
                  <a:pt x="4603898" y="10632"/>
                </a:cubicBezTo>
                <a:cubicBezTo>
                  <a:pt x="4560995" y="14922"/>
                  <a:pt x="4518685" y="23951"/>
                  <a:pt x="4476307" y="31897"/>
                </a:cubicBezTo>
                <a:cubicBezTo>
                  <a:pt x="4461944" y="34590"/>
                  <a:pt x="4448358" y="41558"/>
                  <a:pt x="4433777" y="42530"/>
                </a:cubicBezTo>
                <a:cubicBezTo>
                  <a:pt x="4230108" y="56108"/>
                  <a:pt x="3647708" y="62103"/>
                  <a:pt x="3551275" y="63795"/>
                </a:cubicBezTo>
                <a:cubicBezTo>
                  <a:pt x="3445564" y="84938"/>
                  <a:pt x="3546785" y="66657"/>
                  <a:pt x="3381154" y="85060"/>
                </a:cubicBezTo>
                <a:cubicBezTo>
                  <a:pt x="3356246" y="87828"/>
                  <a:pt x="3331535" y="92149"/>
                  <a:pt x="3306726" y="95693"/>
                </a:cubicBezTo>
                <a:cubicBezTo>
                  <a:pt x="3292549" y="102781"/>
                  <a:pt x="3279378" y="112404"/>
                  <a:pt x="3264196" y="116958"/>
                </a:cubicBezTo>
                <a:cubicBezTo>
                  <a:pt x="3243547" y="123153"/>
                  <a:pt x="3221540" y="123362"/>
                  <a:pt x="3200400" y="127590"/>
                </a:cubicBezTo>
                <a:cubicBezTo>
                  <a:pt x="3186071" y="130456"/>
                  <a:pt x="3172047" y="134679"/>
                  <a:pt x="3157870" y="138223"/>
                </a:cubicBezTo>
                <a:cubicBezTo>
                  <a:pt x="3086090" y="186075"/>
                  <a:pt x="3172328" y="125573"/>
                  <a:pt x="3072810" y="212651"/>
                </a:cubicBezTo>
                <a:cubicBezTo>
                  <a:pt x="3043058" y="238684"/>
                  <a:pt x="3025852" y="237861"/>
                  <a:pt x="2987749" y="255181"/>
                </a:cubicBezTo>
                <a:cubicBezTo>
                  <a:pt x="2908779" y="291077"/>
                  <a:pt x="2908036" y="304349"/>
                  <a:pt x="2806996" y="329609"/>
                </a:cubicBezTo>
                <a:cubicBezTo>
                  <a:pt x="2761771" y="340915"/>
                  <a:pt x="2714754" y="343210"/>
                  <a:pt x="2668772" y="350874"/>
                </a:cubicBezTo>
                <a:cubicBezTo>
                  <a:pt x="2381574" y="398740"/>
                  <a:pt x="2776590" y="344002"/>
                  <a:pt x="2307265" y="393404"/>
                </a:cubicBezTo>
                <a:lnTo>
                  <a:pt x="2105247" y="414669"/>
                </a:lnTo>
                <a:lnTo>
                  <a:pt x="1871330" y="435934"/>
                </a:lnTo>
                <a:cubicBezTo>
                  <a:pt x="1714630" y="452006"/>
                  <a:pt x="1664784" y="459105"/>
                  <a:pt x="1509824" y="489097"/>
                </a:cubicBezTo>
                <a:cubicBezTo>
                  <a:pt x="1460003" y="498740"/>
                  <a:pt x="1410963" y="512300"/>
                  <a:pt x="1360968" y="520995"/>
                </a:cubicBezTo>
                <a:cubicBezTo>
                  <a:pt x="1282505" y="534641"/>
                  <a:pt x="1120307" y="539258"/>
                  <a:pt x="1063256" y="542260"/>
                </a:cubicBezTo>
                <a:cubicBezTo>
                  <a:pt x="995916" y="538716"/>
                  <a:pt x="928455" y="537005"/>
                  <a:pt x="861237" y="531628"/>
                </a:cubicBezTo>
                <a:cubicBezTo>
                  <a:pt x="839747" y="529909"/>
                  <a:pt x="818750" y="524273"/>
                  <a:pt x="797442" y="520995"/>
                </a:cubicBezTo>
                <a:cubicBezTo>
                  <a:pt x="772672" y="517184"/>
                  <a:pt x="747734" y="514482"/>
                  <a:pt x="723014" y="510362"/>
                </a:cubicBezTo>
                <a:cubicBezTo>
                  <a:pt x="705188" y="507391"/>
                  <a:pt x="687741" y="502286"/>
                  <a:pt x="669851" y="499730"/>
                </a:cubicBezTo>
                <a:cubicBezTo>
                  <a:pt x="638080" y="495191"/>
                  <a:pt x="606056" y="492641"/>
                  <a:pt x="574158" y="489097"/>
                </a:cubicBezTo>
                <a:cubicBezTo>
                  <a:pt x="549349" y="492641"/>
                  <a:pt x="523246" y="491066"/>
                  <a:pt x="499730" y="499730"/>
                </a:cubicBezTo>
                <a:cubicBezTo>
                  <a:pt x="455112" y="516168"/>
                  <a:pt x="414670" y="542260"/>
                  <a:pt x="372140" y="563525"/>
                </a:cubicBezTo>
                <a:cubicBezTo>
                  <a:pt x="357963" y="570613"/>
                  <a:pt x="344987" y="580946"/>
                  <a:pt x="329610" y="584790"/>
                </a:cubicBezTo>
                <a:cubicBezTo>
                  <a:pt x="287080" y="595423"/>
                  <a:pt x="243608" y="602824"/>
                  <a:pt x="202019" y="616688"/>
                </a:cubicBezTo>
                <a:cubicBezTo>
                  <a:pt x="191386" y="620232"/>
                  <a:pt x="180423" y="622906"/>
                  <a:pt x="170121" y="627321"/>
                </a:cubicBezTo>
                <a:cubicBezTo>
                  <a:pt x="78163" y="666732"/>
                  <a:pt x="170490" y="634287"/>
                  <a:pt x="95693" y="659218"/>
                </a:cubicBezTo>
                <a:cubicBezTo>
                  <a:pt x="34744" y="750643"/>
                  <a:pt x="107821" y="634963"/>
                  <a:pt x="63796" y="723014"/>
                </a:cubicBezTo>
                <a:cubicBezTo>
                  <a:pt x="54554" y="741498"/>
                  <a:pt x="40450" y="757363"/>
                  <a:pt x="31898" y="776176"/>
                </a:cubicBezTo>
                <a:cubicBezTo>
                  <a:pt x="9729" y="824948"/>
                  <a:pt x="8631" y="851980"/>
                  <a:pt x="0" y="903767"/>
                </a:cubicBezTo>
                <a:cubicBezTo>
                  <a:pt x="3544" y="949841"/>
                  <a:pt x="4901" y="996136"/>
                  <a:pt x="10633" y="1041990"/>
                </a:cubicBezTo>
                <a:cubicBezTo>
                  <a:pt x="12023" y="1053111"/>
                  <a:pt x="15704" y="1064157"/>
                  <a:pt x="21265" y="1073888"/>
                </a:cubicBezTo>
                <a:cubicBezTo>
                  <a:pt x="33322" y="1094988"/>
                  <a:pt x="76690" y="1146279"/>
                  <a:pt x="95693" y="1158948"/>
                </a:cubicBezTo>
                <a:cubicBezTo>
                  <a:pt x="113314" y="1170696"/>
                  <a:pt x="157730" y="1182212"/>
                  <a:pt x="180754" y="1190846"/>
                </a:cubicBezTo>
                <a:cubicBezTo>
                  <a:pt x="198625" y="1197547"/>
                  <a:pt x="216046" y="1205409"/>
                  <a:pt x="233917" y="1212111"/>
                </a:cubicBezTo>
                <a:cubicBezTo>
                  <a:pt x="244411" y="1216046"/>
                  <a:pt x="254709" y="1221230"/>
                  <a:pt x="265814" y="1222744"/>
                </a:cubicBezTo>
                <a:cubicBezTo>
                  <a:pt x="332905" y="1231893"/>
                  <a:pt x="400493" y="1236921"/>
                  <a:pt x="467833" y="1244009"/>
                </a:cubicBezTo>
                <a:cubicBezTo>
                  <a:pt x="523071" y="1262421"/>
                  <a:pt x="508942" y="1260187"/>
                  <a:pt x="595424" y="1265274"/>
                </a:cubicBezTo>
                <a:cubicBezTo>
                  <a:pt x="683946" y="1270481"/>
                  <a:pt x="772633" y="1272363"/>
                  <a:pt x="861237" y="1275907"/>
                </a:cubicBezTo>
                <a:cubicBezTo>
                  <a:pt x="1059712" y="1272363"/>
                  <a:pt x="1258452" y="1276135"/>
                  <a:pt x="1456661" y="1265274"/>
                </a:cubicBezTo>
                <a:cubicBezTo>
                  <a:pt x="1517751" y="1261927"/>
                  <a:pt x="1576847" y="1242028"/>
                  <a:pt x="1637414" y="1233376"/>
                </a:cubicBezTo>
                <a:cubicBezTo>
                  <a:pt x="1691497" y="1225650"/>
                  <a:pt x="1873109" y="1214828"/>
                  <a:pt x="1913861" y="1212111"/>
                </a:cubicBezTo>
                <a:lnTo>
                  <a:pt x="2158410" y="1233376"/>
                </a:lnTo>
                <a:cubicBezTo>
                  <a:pt x="2215060" y="1237734"/>
                  <a:pt x="2271946" y="1238865"/>
                  <a:pt x="2328530" y="1244009"/>
                </a:cubicBezTo>
                <a:cubicBezTo>
                  <a:pt x="2380529" y="1248736"/>
                  <a:pt x="2426485" y="1263930"/>
                  <a:pt x="2477386" y="1275907"/>
                </a:cubicBezTo>
                <a:cubicBezTo>
                  <a:pt x="2548745" y="1292698"/>
                  <a:pt x="2564253" y="1295407"/>
                  <a:pt x="2626242" y="1307804"/>
                </a:cubicBezTo>
                <a:cubicBezTo>
                  <a:pt x="2661684" y="1321981"/>
                  <a:pt x="2696572" y="1337629"/>
                  <a:pt x="2732568" y="1350334"/>
                </a:cubicBezTo>
                <a:cubicBezTo>
                  <a:pt x="2756899" y="1358922"/>
                  <a:pt x="2782697" y="1362922"/>
                  <a:pt x="2806996" y="1371600"/>
                </a:cubicBezTo>
                <a:cubicBezTo>
                  <a:pt x="2832415" y="1380678"/>
                  <a:pt x="2856231" y="1393808"/>
                  <a:pt x="2881424" y="1403497"/>
                </a:cubicBezTo>
                <a:cubicBezTo>
                  <a:pt x="2902345" y="1411544"/>
                  <a:pt x="2923954" y="1417674"/>
                  <a:pt x="2945219" y="1424762"/>
                </a:cubicBezTo>
                <a:cubicBezTo>
                  <a:pt x="2955852" y="1428306"/>
                  <a:pt x="2966127" y="1433197"/>
                  <a:pt x="2977117" y="1435395"/>
                </a:cubicBezTo>
                <a:cubicBezTo>
                  <a:pt x="2994838" y="1438939"/>
                  <a:pt x="3012747" y="1441645"/>
                  <a:pt x="3030279" y="1446028"/>
                </a:cubicBezTo>
                <a:cubicBezTo>
                  <a:pt x="3041152" y="1448746"/>
                  <a:pt x="3051304" y="1453942"/>
                  <a:pt x="3062177" y="1456660"/>
                </a:cubicBezTo>
                <a:cubicBezTo>
                  <a:pt x="3091910" y="1464093"/>
                  <a:pt x="3150682" y="1473183"/>
                  <a:pt x="3179135" y="1477925"/>
                </a:cubicBezTo>
                <a:cubicBezTo>
                  <a:pt x="3299486" y="1464553"/>
                  <a:pt x="3312043" y="1495646"/>
                  <a:pt x="3338624" y="1499190"/>
                </a:cubicBezTo>
                <a:close/>
              </a:path>
            </a:pathLst>
          </a:custGeom>
          <a:solidFill>
            <a:schemeClr val="bg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CEBF2F-85B7-17F2-0D2D-180F167AC25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38200" y="3346929"/>
            <a:ext cx="2763579" cy="77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3B2C-2FBD-1C38-1AA9-F61EAD8D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Univariate Gaussian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90509-5743-9655-9CAF-26F486706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637"/>
            <a:ext cx="10515600" cy="4401326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B8F90-719A-8973-1CA6-62316FFCD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966" y="2041355"/>
            <a:ext cx="2971575" cy="737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4EF4E1-6C15-76C6-BF0E-76A147836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966" y="3310100"/>
            <a:ext cx="2971575" cy="7692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768719-4211-DDAE-6C8B-E65BA0DFD5F7}"/>
              </a:ext>
            </a:extLst>
          </p:cNvPr>
          <p:cNvSpPr txBox="1"/>
          <p:nvPr/>
        </p:nvSpPr>
        <p:spPr>
          <a:xfrm>
            <a:off x="-1435395" y="-17012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9" name="1d_gaussian.mp4">
            <a:hlinkClick r:id="" action="ppaction://media"/>
            <a:extLst>
              <a:ext uri="{FF2B5EF4-FFF2-40B4-BE49-F238E27FC236}">
                <a16:creationId xmlns:a16="http://schemas.microsoft.com/office/drawing/2014/main" id="{4A5A5E2E-64F8-2744-6182-71ADB68752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02110" y="4430768"/>
            <a:ext cx="6973824" cy="139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9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BCADF-1D57-29C8-7459-6D2DB8A4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Marginal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ED4B8-6943-A01C-2CC8-519959C8D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Conditioning on model choice,         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then represents “</a:t>
            </a:r>
            <a:r>
              <a:rPr lang="en-US" i="1" dirty="0"/>
              <a:t>how likely is our dataset given it came from a model with those hyperparameters</a:t>
            </a:r>
            <a:r>
              <a:rPr lang="en-US" dirty="0"/>
              <a:t>”</a:t>
            </a:r>
          </a:p>
          <a:p>
            <a:r>
              <a:rPr lang="en-US" dirty="0"/>
              <a:t>For a given dataset…</a:t>
            </a:r>
          </a:p>
          <a:p>
            <a:pPr lvl="1"/>
            <a:r>
              <a:rPr lang="en-US" sz="2000" dirty="0"/>
              <a:t>Very flexible        means our dataset is one example out of </a:t>
            </a:r>
            <a:r>
              <a:rPr lang="en-US" sz="2000" i="1" dirty="0"/>
              <a:t>very many </a:t>
            </a:r>
            <a:r>
              <a:rPr lang="en-US" sz="2000" dirty="0"/>
              <a:t>possible datasets</a:t>
            </a:r>
          </a:p>
          <a:p>
            <a:pPr lvl="1"/>
            <a:r>
              <a:rPr lang="en-US" sz="2000" dirty="0"/>
              <a:t>Very restrictive         means complex datasets unlikely to have come from our model</a:t>
            </a:r>
          </a:p>
          <a:p>
            <a:pPr lvl="1"/>
            <a:r>
              <a:rPr lang="en-US" sz="2000" dirty="0"/>
              <a:t>Somewhere in the middle is </a:t>
            </a:r>
            <a:r>
              <a:rPr lang="en-US" sz="2000" i="1" dirty="0"/>
              <a:t>just right…</a:t>
            </a:r>
            <a:endParaRPr lang="en-US" sz="2000" dirty="0"/>
          </a:p>
          <a:p>
            <a:pPr lvl="1"/>
            <a:r>
              <a:rPr lang="en-US" sz="2000" dirty="0" err="1"/>
              <a:t>Optimising</a:t>
            </a:r>
            <a:r>
              <a:rPr lang="en-US" sz="2000" dirty="0"/>
              <a:t>         </a:t>
            </a:r>
            <a:r>
              <a:rPr lang="en-US" sz="2000" dirty="0" err="1"/>
              <a:t>w.r.t.</a:t>
            </a:r>
            <a:r>
              <a:rPr lang="en-US" sz="2000" dirty="0"/>
              <a:t> the marginal likelihood performs automatic Occam’s razor learning!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4F188-F531-8670-B4AE-FCE721411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960" y="1850861"/>
            <a:ext cx="584200" cy="41800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9B6AEED-793A-2310-6498-C9F1890E8533}"/>
              </a:ext>
            </a:extLst>
          </p:cNvPr>
          <p:cNvGrpSpPr/>
          <p:nvPr/>
        </p:nvGrpSpPr>
        <p:grpSpPr>
          <a:xfrm>
            <a:off x="2072142" y="2545337"/>
            <a:ext cx="9605385" cy="592719"/>
            <a:chOff x="2072142" y="2545337"/>
            <a:chExt cx="9605385" cy="5927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6F7B91-4C43-E699-78C4-24FD06909278}"/>
                </a:ext>
              </a:extLst>
            </p:cNvPr>
            <p:cNvSpPr txBox="1"/>
            <p:nvPr/>
          </p:nvSpPr>
          <p:spPr>
            <a:xfrm>
              <a:off x="8562188" y="2631983"/>
              <a:ext cx="311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We’ve been making this assumption, we just haven’t been explicit about it up until now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AE87DA-565D-33FD-D508-C8E4557A9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0079" y="2545337"/>
              <a:ext cx="3021419" cy="59271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9E89A7-421C-6811-F496-BE58DA674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2142" y="2603099"/>
              <a:ext cx="2053291" cy="53495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6DAA58-BC78-35AB-BB3C-5226C901AC84}"/>
                    </a:ext>
                  </a:extLst>
                </p:cNvPr>
                <p:cNvSpPr txBox="1"/>
                <p:nvPr/>
              </p:nvSpPr>
              <p:spPr>
                <a:xfrm>
                  <a:off x="4531242" y="2727848"/>
                  <a:ext cx="303027" cy="2854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6DAA58-BC78-35AB-BB3C-5226C901AC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1242" y="2727848"/>
                  <a:ext cx="303027" cy="285457"/>
                </a:xfrm>
                <a:prstGeom prst="rect">
                  <a:avLst/>
                </a:prstGeom>
                <a:blipFill>
                  <a:blip r:embed="rId5"/>
                  <a:stretch>
                    <a:fillRect l="-16000" r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E5F763A-6213-7FC8-59DE-8C86105BF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528" y="3391516"/>
            <a:ext cx="1673775" cy="4149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B01362-0732-9B50-E7DD-1BD41BA82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742" y="4696085"/>
            <a:ext cx="397086" cy="2841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58814B-A51D-670E-9D8B-D49200DD3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530" y="5042030"/>
            <a:ext cx="397086" cy="2841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F8ED94-9BF6-E343-FF04-748752A52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444" y="5710429"/>
            <a:ext cx="397086" cy="28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6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73540-7636-DCDC-DECD-3B3443CFC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 Gaussian Processes: examples</a:t>
            </a:r>
          </a:p>
        </p:txBody>
      </p:sp>
      <p:pic>
        <p:nvPicPr>
          <p:cNvPr id="4" name="gp_learning_l.mp4">
            <a:hlinkClick r:id="" action="ppaction://media"/>
            <a:extLst>
              <a:ext uri="{FF2B5EF4-FFF2-40B4-BE49-F238E27FC236}">
                <a16:creationId xmlns:a16="http://schemas.microsoft.com/office/drawing/2014/main" id="{C5BD53A3-A415-36C4-1854-6EC1E130CD3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756" t="5632" r="9033" b="13790"/>
          <a:stretch/>
        </p:blipFill>
        <p:spPr>
          <a:xfrm>
            <a:off x="3533553" y="2530549"/>
            <a:ext cx="5124893" cy="304102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21AD09-B5E7-47F3-8654-AA1B3685C24F}"/>
              </a:ext>
            </a:extLst>
          </p:cNvPr>
          <p:cNvSpPr txBox="1"/>
          <p:nvPr/>
        </p:nvSpPr>
        <p:spPr>
          <a:xfrm>
            <a:off x="4782878" y="2161217"/>
            <a:ext cx="262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the </a:t>
            </a:r>
            <a:r>
              <a:rPr lang="en-US" dirty="0" err="1"/>
              <a:t>lengthscale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39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8E999-364D-B105-AF13-102A8A19A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29DD8-B582-8C54-E177-9350FEF2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US" dirty="0"/>
              <a:t>Intractability:</a:t>
            </a:r>
          </a:p>
          <a:p>
            <a:pPr lvl="1"/>
            <a:r>
              <a:rPr lang="en-US" b="1" dirty="0"/>
              <a:t>Computational. </a:t>
            </a:r>
            <a:r>
              <a:rPr lang="en-US" dirty="0"/>
              <a:t>Inference cost is</a:t>
            </a:r>
          </a:p>
          <a:p>
            <a:pPr lvl="1"/>
            <a:r>
              <a:rPr lang="en-US" b="1" dirty="0"/>
              <a:t>Analytical.</a:t>
            </a:r>
            <a:r>
              <a:rPr lang="en-US" dirty="0"/>
              <a:t> If noise model is non-Gaussian, the posterior is (generally) non-Gaussian and (generally) unknown. Classification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ACA5B-DCBC-AE92-3F9A-6C36C700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29663"/>
            <a:ext cx="837166" cy="43982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17B8BB-C66C-86F3-161F-8E12AFDCCC7C}"/>
              </a:ext>
            </a:extLst>
          </p:cNvPr>
          <p:cNvSpPr txBox="1">
            <a:spLocks/>
          </p:cNvSpPr>
          <p:nvPr/>
        </p:nvSpPr>
        <p:spPr>
          <a:xfrm>
            <a:off x="838200" y="3564306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Solutions:</a:t>
            </a:r>
          </a:p>
          <a:p>
            <a:pPr lvl="1"/>
            <a:r>
              <a:rPr lang="en-US" b="1" dirty="0"/>
              <a:t>Scaling approximations. </a:t>
            </a:r>
            <a:r>
              <a:rPr lang="en-US" dirty="0"/>
              <a:t>Sparse GPs, mixture of local experts, etc.</a:t>
            </a:r>
          </a:p>
          <a:p>
            <a:pPr lvl="1"/>
            <a:r>
              <a:rPr lang="en-US" b="1" dirty="0"/>
              <a:t> Posterior approximations. </a:t>
            </a:r>
            <a:r>
              <a:rPr lang="en-US" dirty="0"/>
              <a:t>MCMC, variational inference, EP</a:t>
            </a:r>
            <a:endParaRPr lang="en-US" b="1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8053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92D8-BCE4-621F-0D82-B7A989167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Gaussian Processes: </a:t>
            </a:r>
            <a:r>
              <a:rPr lang="en-US" dirty="0" err="1"/>
              <a:t>GPyTorch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4077D-EB72-4003-5306-BC3C201A1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C2889-6D6B-C56E-A079-D096FF297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258904" cy="234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117E94-C40B-64F3-58A7-CDE5EAD80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67825"/>
            <a:ext cx="5308380" cy="214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11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D73A1-8522-A188-44F1-22EEBF9F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9432A-D036-BF23-8FD5-EFDF5E387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40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2059B-100D-385F-4473-5F35055E6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Multivariate Gaussian (with </a:t>
            </a:r>
            <a:r>
              <a:rPr lang="en-US" i="1" dirty="0"/>
              <a:t>d</a:t>
            </a:r>
            <a:r>
              <a:rPr lang="en-US" dirty="0"/>
              <a:t> variates)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3FC357-C5B7-E6E9-8A1B-F41E5922C6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088669"/>
                <a:ext cx="10515600" cy="2168489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220000"/>
                  </a:lnSpc>
                </a:pPr>
                <a:r>
                  <a:rPr lang="en-US" dirty="0"/>
                  <a:t>Elements on the leading diagonal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correspond to variances.</a:t>
                </a:r>
              </a:p>
              <a:p>
                <a:pPr>
                  <a:lnSpc>
                    <a:spcPct val="220000"/>
                  </a:lnSpc>
                </a:pPr>
                <a:r>
                  <a:rPr lang="en-US" dirty="0"/>
                  <a:t>Off-diagonals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correspond to covariances.</a:t>
                </a:r>
              </a:p>
              <a:p>
                <a:pPr>
                  <a:lnSpc>
                    <a:spcPct val="220000"/>
                  </a:lnSpc>
                </a:pPr>
                <a:r>
                  <a:rPr lang="en-US" dirty="0"/>
                  <a:t>Variance must be non-negative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dirty="0"/>
                  <a:t> covariance matrix must be </a:t>
                </a:r>
                <a:r>
                  <a:rPr lang="en-US" i="1" dirty="0"/>
                  <a:t>positive semi definite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3FC357-C5B7-E6E9-8A1B-F41E5922C6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088669"/>
                <a:ext cx="10515600" cy="2168489"/>
              </a:xfrm>
              <a:blipFill>
                <a:blip r:embed="rId2"/>
                <a:stretch>
                  <a:fillRect l="-603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335A7E2-3E11-B443-0FE7-70E3EC8E6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79" y="2359849"/>
            <a:ext cx="5328684" cy="778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E3117-2809-0729-C4B3-1F043C12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239" y="1690688"/>
            <a:ext cx="3042682" cy="669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D26290-C100-DFEF-0671-428FF0319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239" y="3338804"/>
            <a:ext cx="5902842" cy="5498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6876F-A5CB-5B38-0E1C-44A57827E87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7783884" y="2607383"/>
            <a:ext cx="2971575" cy="769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186F3D-7297-CB70-BE41-5D51970710A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7357835" y="2187958"/>
            <a:ext cx="3397624" cy="3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2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E4BEF-D38F-4F9F-3571-EDAA6D135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Multivariate Gaussian (bivariate case)</a:t>
            </a:r>
          </a:p>
        </p:txBody>
      </p:sp>
      <p:pic>
        <p:nvPicPr>
          <p:cNvPr id="7" name="2d_gaussian.mp4">
            <a:hlinkClick r:id="" action="ppaction://media"/>
            <a:extLst>
              <a:ext uri="{FF2B5EF4-FFF2-40B4-BE49-F238E27FC236}">
                <a16:creationId xmlns:a16="http://schemas.microsoft.com/office/drawing/2014/main" id="{6F241521-592B-6D22-3857-95639850268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8528" t="9927" r="8366" b="7455"/>
          <a:stretch/>
        </p:blipFill>
        <p:spPr>
          <a:xfrm>
            <a:off x="5876544" y="1354815"/>
            <a:ext cx="2072640" cy="206044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D2FCF-4AB5-4159-3637-7016E8834B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486" y="1826788"/>
            <a:ext cx="4769316" cy="1116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F0E3DE-221D-F971-4155-5C6EE145CF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07121" y="3483314"/>
            <a:ext cx="5242063" cy="1052153"/>
          </a:xfrm>
          <a:prstGeom prst="rect">
            <a:avLst/>
          </a:prstGeom>
        </p:spPr>
      </p:pic>
      <p:pic>
        <p:nvPicPr>
          <p:cNvPr id="11" name="2d_gaussian2.mp4">
            <a:hlinkClick r:id="" action="ppaction://media"/>
            <a:extLst>
              <a:ext uri="{FF2B5EF4-FFF2-40B4-BE49-F238E27FC236}">
                <a16:creationId xmlns:a16="http://schemas.microsoft.com/office/drawing/2014/main" id="{D9B21111-1780-F8C7-5C1A-5E6E00C2A8D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1"/>
          <a:srcRect l="10690" t="10607" r="8003" b="9194"/>
          <a:stretch/>
        </p:blipFill>
        <p:spPr>
          <a:xfrm>
            <a:off x="8448559" y="2987189"/>
            <a:ext cx="2072640" cy="2044402"/>
          </a:xfrm>
          <a:prstGeom prst="rect">
            <a:avLst/>
          </a:prstGeom>
        </p:spPr>
      </p:pic>
      <p:pic>
        <p:nvPicPr>
          <p:cNvPr id="13" name="2d_gaussian3.mp4">
            <a:hlinkClick r:id="" action="ppaction://media"/>
            <a:extLst>
              <a:ext uri="{FF2B5EF4-FFF2-40B4-BE49-F238E27FC236}">
                <a16:creationId xmlns:a16="http://schemas.microsoft.com/office/drawing/2014/main" id="{A4AD2629-E1C7-69C5-39C7-8FD2C01268F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2"/>
          <a:srcRect l="10533" t="10666" r="8756" b="8977"/>
          <a:stretch/>
        </p:blipFill>
        <p:spPr>
          <a:xfrm>
            <a:off x="5785802" y="4501993"/>
            <a:ext cx="2097161" cy="20879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1A6FDE-478E-11E9-BE32-4B70525D17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" y="5067935"/>
            <a:ext cx="4947602" cy="95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3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8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8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5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C1B47-2534-073F-F693-DD74E4546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Marginalisation</a:t>
            </a:r>
            <a:r>
              <a:rPr lang="en-US" dirty="0"/>
              <a:t> (bivariate case)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2ED186-A933-C801-DB35-E85F0DB5DA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30702"/>
              </a:xfrm>
            </p:spPr>
            <p:txBody>
              <a:bodyPr/>
              <a:lstStyle/>
              <a:p>
                <a:r>
                  <a:rPr lang="en-US" dirty="0"/>
                  <a:t>What is 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if we don’t know or care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2ED186-A933-C801-DB35-E85F0DB5DA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30702"/>
              </a:xfrm>
              <a:blipFill>
                <a:blip r:embed="rId4"/>
                <a:stretch>
                  <a:fillRect l="-1086" t="-18605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2d_gaussian3.mp4">
            <a:hlinkClick r:id="" action="ppaction://media"/>
            <a:extLst>
              <a:ext uri="{FF2B5EF4-FFF2-40B4-BE49-F238E27FC236}">
                <a16:creationId xmlns:a16="http://schemas.microsoft.com/office/drawing/2014/main" id="{977F6899-F8F0-E66B-C2ED-8393A33701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533" t="10666" r="8756" b="8977"/>
          <a:stretch/>
        </p:blipFill>
        <p:spPr>
          <a:xfrm>
            <a:off x="3481515" y="2194559"/>
            <a:ext cx="1504742" cy="1498113"/>
          </a:xfrm>
          <a:prstGeom prst="rect">
            <a:avLst/>
          </a:prstGeom>
        </p:spPr>
      </p:pic>
      <p:pic>
        <p:nvPicPr>
          <p:cNvPr id="4100" name="Picture 4" descr="Eye vector icon">
            <a:extLst>
              <a:ext uri="{FF2B5EF4-FFF2-40B4-BE49-F238E27FC236}">
                <a16:creationId xmlns:a16="http://schemas.microsoft.com/office/drawing/2014/main" id="{F5499A48-8E2B-10E5-908B-02EE3BADB4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8" t="17021" r="31280" b="15791"/>
          <a:stretch/>
        </p:blipFill>
        <p:spPr bwMode="auto">
          <a:xfrm>
            <a:off x="5457160" y="2674732"/>
            <a:ext cx="441692" cy="5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lack and white circle with a black center&#10;&#10;Description automatically generated">
            <a:extLst>
              <a:ext uri="{FF2B5EF4-FFF2-40B4-BE49-F238E27FC236}">
                <a16:creationId xmlns:a16="http://schemas.microsoft.com/office/drawing/2014/main" id="{3B007F43-F0C9-3468-9309-3B8BCC2E4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1086" y="2219947"/>
            <a:ext cx="1511300" cy="15113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39B080-7A2F-9AB1-0F78-47A7707770C6}"/>
              </a:ext>
            </a:extLst>
          </p:cNvPr>
          <p:cNvSpPr txBox="1">
            <a:spLocks/>
          </p:cNvSpPr>
          <p:nvPr/>
        </p:nvSpPr>
        <p:spPr>
          <a:xfrm>
            <a:off x="838200" y="3860218"/>
            <a:ext cx="10515600" cy="10531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Marginalisation property of the Gaussian:</a:t>
            </a:r>
          </a:p>
          <a:p>
            <a:pPr marL="914400" lvl="2" indent="0">
              <a:buNone/>
            </a:pPr>
            <a:r>
              <a:rPr lang="en-GB" i="1" dirty="0"/>
              <a:t>“If a collection of random variables is jointly Gaussian distributed, then </a:t>
            </a:r>
          </a:p>
          <a:p>
            <a:pPr marL="914400" lvl="2" indent="0">
              <a:buNone/>
            </a:pPr>
            <a:r>
              <a:rPr lang="en-GB" i="1" dirty="0"/>
              <a:t>the marginal distribution over any subset of variables is also Gaussian.”</a:t>
            </a:r>
            <a:endParaRPr lang="en-US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4C445A-4604-40C9-F8B2-CF02601DD0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6257" y="4927006"/>
            <a:ext cx="1447409" cy="1440118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A2501E77-4414-8787-D3D1-75E0F80C5B6D}"/>
              </a:ext>
            </a:extLst>
          </p:cNvPr>
          <p:cNvCxnSpPr>
            <a:cxnSpLocks/>
            <a:stCxn id="13" idx="3"/>
            <a:endCxn id="9" idx="3"/>
          </p:cNvCxnSpPr>
          <p:nvPr/>
        </p:nvCxnSpPr>
        <p:spPr>
          <a:xfrm flipV="1">
            <a:off x="6433666" y="2975597"/>
            <a:ext cx="3258720" cy="2671468"/>
          </a:xfrm>
          <a:prstGeom prst="curvedConnector3">
            <a:avLst>
              <a:gd name="adj1" fmla="val 138442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9B5110EF-830F-3F6B-53F3-769ED260F0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792" y="2706555"/>
            <a:ext cx="2417064" cy="4670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079AA49-961D-C480-9463-8D095C50E8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792" y="5390611"/>
            <a:ext cx="3464859" cy="51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build="p"/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C1B47-2534-073F-F693-DD74E4546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Marginalisation</a:t>
            </a:r>
            <a:r>
              <a:rPr lang="en-US" dirty="0"/>
              <a:t> (multivariate case)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2ED186-A933-C801-DB35-E85F0DB5DA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319681"/>
              </a:xfrm>
            </p:spPr>
            <p:txBody>
              <a:bodyPr/>
              <a:lstStyle/>
              <a:p>
                <a:pPr>
                  <a:lnSpc>
                    <a:spcPct val="300000"/>
                  </a:lnSpc>
                </a:pPr>
                <a:r>
                  <a:rPr lang="en-US" dirty="0"/>
                  <a:t>What is 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if we don’t know or care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>
                  <a:lnSpc>
                    <a:spcPct val="300000"/>
                  </a:lnSpc>
                </a:pPr>
                <a:r>
                  <a:rPr lang="en-US" dirty="0"/>
                  <a:t>Suppose</a:t>
                </a:r>
              </a:p>
              <a:p>
                <a:pPr>
                  <a:lnSpc>
                    <a:spcPct val="300000"/>
                  </a:lnSpc>
                </a:pPr>
                <a:r>
                  <a:rPr lang="en-US" dirty="0"/>
                  <a:t>Then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2ED186-A933-C801-DB35-E85F0DB5DA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319681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ECD496A-3BAB-D844-7080-910CC74F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821" y="3577512"/>
            <a:ext cx="5782235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9A7E01-BBCC-5117-E271-DA1E4D6D5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515" y="5305511"/>
            <a:ext cx="3166035" cy="49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3500B-EA6F-8DFE-DE70-8348E9F53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 (bivariate case)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863B39-211D-15D5-ED25-B9C88CA497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562"/>
                <a:ext cx="10515600" cy="643468"/>
              </a:xfrm>
            </p:spPr>
            <p:txBody>
              <a:bodyPr/>
              <a:lstStyle/>
              <a:p>
                <a:r>
                  <a:rPr lang="en-US" dirty="0"/>
                  <a:t>What is 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if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863B39-211D-15D5-ED25-B9C88CA49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562"/>
                <a:ext cx="10515600" cy="643468"/>
              </a:xfrm>
              <a:blipFill>
                <a:blip r:embed="rId2"/>
                <a:stretch>
                  <a:fillRect l="-1086" t="-15385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891C79D-47F3-F4DF-76EF-52284FF8C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430" y="2644130"/>
            <a:ext cx="2417064" cy="467055"/>
          </a:xfrm>
          <a:prstGeom prst="rect">
            <a:avLst/>
          </a:prstGeom>
        </p:spPr>
      </p:pic>
      <p:pic>
        <p:nvPicPr>
          <p:cNvPr id="6" name="Picture 5" descr="A black and white circle with a black center&#10;&#10;Description automatically generated">
            <a:extLst>
              <a:ext uri="{FF2B5EF4-FFF2-40B4-BE49-F238E27FC236}">
                <a16:creationId xmlns:a16="http://schemas.microsoft.com/office/drawing/2014/main" id="{2D96076D-B119-B553-E7B3-EC4B7EAB0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086" y="2122007"/>
            <a:ext cx="1511300" cy="15113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C458D20F-3B4C-9389-9D6A-3020363AEDFD}"/>
              </a:ext>
            </a:extLst>
          </p:cNvPr>
          <p:cNvGrpSpPr/>
          <p:nvPr/>
        </p:nvGrpSpPr>
        <p:grpSpPr>
          <a:xfrm>
            <a:off x="3765052" y="2122007"/>
            <a:ext cx="1511300" cy="1513606"/>
            <a:chOff x="3765052" y="2122007"/>
            <a:chExt cx="1511300" cy="151360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F4502E2-B751-665B-A3EA-8724518281D2}"/>
                </a:ext>
              </a:extLst>
            </p:cNvPr>
            <p:cNvGrpSpPr/>
            <p:nvPr/>
          </p:nvGrpSpPr>
          <p:grpSpPr>
            <a:xfrm>
              <a:off x="3765052" y="2122007"/>
              <a:ext cx="1511300" cy="1511300"/>
              <a:chOff x="3538222" y="2184432"/>
              <a:chExt cx="1511300" cy="15113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8D7416-2794-F5B2-B60C-55D57346B7D3}"/>
                  </a:ext>
                </a:extLst>
              </p:cNvPr>
              <p:cNvSpPr/>
              <p:nvPr/>
            </p:nvSpPr>
            <p:spPr>
              <a:xfrm>
                <a:off x="4517390" y="2184432"/>
                <a:ext cx="532132" cy="15113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692B49-55F1-3676-2FB4-42A9102493EF}"/>
                  </a:ext>
                </a:extLst>
              </p:cNvPr>
              <p:cNvSpPr/>
              <p:nvPr/>
            </p:nvSpPr>
            <p:spPr>
              <a:xfrm>
                <a:off x="3538222" y="2184432"/>
                <a:ext cx="940072" cy="15113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DCAB47A-54B9-F5DD-C8A4-D22864841D43}"/>
                </a:ext>
              </a:extLst>
            </p:cNvPr>
            <p:cNvSpPr/>
            <p:nvPr/>
          </p:nvSpPr>
          <p:spPr>
            <a:xfrm>
              <a:off x="3765052" y="2122007"/>
              <a:ext cx="1511300" cy="15136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03A418-02A7-58B3-32F1-A7BC53CCAECD}"/>
              </a:ext>
            </a:extLst>
          </p:cNvPr>
          <p:cNvGrpSpPr/>
          <p:nvPr/>
        </p:nvGrpSpPr>
        <p:grpSpPr>
          <a:xfrm>
            <a:off x="4564552" y="3634460"/>
            <a:ext cx="320240" cy="509898"/>
            <a:chOff x="4564552" y="3634460"/>
            <a:chExt cx="320240" cy="50989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279194B-A173-6FF9-56EC-4E614D58668E}"/>
                    </a:ext>
                  </a:extLst>
                </p:cNvPr>
                <p:cNvSpPr/>
                <p:nvPr/>
              </p:nvSpPr>
              <p:spPr>
                <a:xfrm>
                  <a:off x="4564552" y="3839870"/>
                  <a:ext cx="320240" cy="3044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279194B-A173-6FF9-56EC-4E614D5866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552" y="3839870"/>
                  <a:ext cx="320240" cy="304488"/>
                </a:xfrm>
                <a:prstGeom prst="rect">
                  <a:avLst/>
                </a:prstGeom>
                <a:blipFill>
                  <a:blip r:embed="rId5"/>
                  <a:stretch>
                    <a:fillRect l="-11538" b="-8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1710CC9-2CFB-2ACB-84E9-FCEBFBCB7CF3}"/>
                </a:ext>
              </a:extLst>
            </p:cNvPr>
            <p:cNvCxnSpPr>
              <a:cxnSpLocks/>
              <a:stCxn id="14" idx="0"/>
              <a:endCxn id="23" idx="2"/>
            </p:cNvCxnSpPr>
            <p:nvPr/>
          </p:nvCxnSpPr>
          <p:spPr>
            <a:xfrm flipV="1">
              <a:off x="4724672" y="3634460"/>
              <a:ext cx="1" cy="2054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B24822D-9FB3-DF3D-E410-F1B03056CDD6}"/>
              </a:ext>
            </a:extLst>
          </p:cNvPr>
          <p:cNvSpPr/>
          <p:nvPr/>
        </p:nvSpPr>
        <p:spPr>
          <a:xfrm>
            <a:off x="4474983" y="3651166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E1D31002-0DFC-CF08-D8E0-72D97296693F}"/>
              </a:ext>
            </a:extLst>
          </p:cNvPr>
          <p:cNvSpPr txBox="1">
            <a:spLocks/>
          </p:cNvSpPr>
          <p:nvPr/>
        </p:nvSpPr>
        <p:spPr>
          <a:xfrm>
            <a:off x="838200" y="4144358"/>
            <a:ext cx="10515600" cy="643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Bayes’ rule: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6379555-5ED0-2A3F-4F75-4D533E4705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880" y="4246796"/>
            <a:ext cx="3976812" cy="812613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DF40A6F-2B0E-D571-483B-A652BD77E458}"/>
              </a:ext>
            </a:extLst>
          </p:cNvPr>
          <p:cNvSpPr txBox="1">
            <a:spLocks/>
          </p:cNvSpPr>
          <p:nvPr/>
        </p:nvSpPr>
        <p:spPr>
          <a:xfrm>
            <a:off x="838200" y="5161847"/>
            <a:ext cx="10515600" cy="643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conditional distribution is also a Gaussian: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77367A7-00A0-5BC5-16D6-F0D4833A06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6242" y="5709230"/>
            <a:ext cx="5466978" cy="64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5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0" grpId="0" build="p"/>
      <p:bldP spid="3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3500B-EA6F-8DFE-DE70-8348E9F53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 (multivariate case)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863B39-211D-15D5-ED25-B9C88CA497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6622"/>
                <a:ext cx="10515600" cy="360182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60000"/>
                  </a:lnSpc>
                </a:pPr>
                <a:r>
                  <a:rPr lang="en-US" dirty="0"/>
                  <a:t>What is 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if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>
                  <a:lnSpc>
                    <a:spcPct val="260000"/>
                  </a:lnSpc>
                </a:pPr>
                <a:r>
                  <a:rPr lang="en-US" dirty="0"/>
                  <a:t>Suppose</a:t>
                </a:r>
              </a:p>
              <a:p>
                <a:pPr>
                  <a:lnSpc>
                    <a:spcPct val="260000"/>
                  </a:lnSpc>
                </a:pPr>
                <a:r>
                  <a:rPr lang="en-US" dirty="0"/>
                  <a:t>Then						   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863B39-211D-15D5-ED25-B9C88CA49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6622"/>
                <a:ext cx="10515600" cy="3601824"/>
              </a:xfrm>
              <a:blipFill>
                <a:blip r:embed="rId2"/>
                <a:stretch>
                  <a:fillRect l="-1086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AB24822D-9FB3-DF3D-E410-F1B03056CDD6}"/>
              </a:ext>
            </a:extLst>
          </p:cNvPr>
          <p:cNvSpPr/>
          <p:nvPr/>
        </p:nvSpPr>
        <p:spPr>
          <a:xfrm>
            <a:off x="4474983" y="3651166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B85F4-663D-19DA-EDFB-9E5916FF8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374" y="2642506"/>
            <a:ext cx="5782235" cy="114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044242-3A51-DE47-3C47-0D741FE42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647" y="4070474"/>
            <a:ext cx="4567518" cy="7179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3B3D9A-8EA1-69D4-B438-07BACF869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4008" y="4866495"/>
            <a:ext cx="5373611" cy="5378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FF7A5E-2CE5-8E02-B152-D569B4369A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008" y="5482432"/>
            <a:ext cx="4473388" cy="4700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A2048F-1D5B-11AC-61D4-989964EB35ED}"/>
              </a:ext>
            </a:extLst>
          </p:cNvPr>
          <p:cNvSpPr txBox="1"/>
          <p:nvPr/>
        </p:nvSpPr>
        <p:spPr>
          <a:xfrm>
            <a:off x="1153086" y="4866496"/>
            <a:ext cx="1683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88963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02451-3295-9259-9D09-E589B5BC8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Alternative </a:t>
            </a:r>
            <a:r>
              <a:rPr lang="en-US" dirty="0" err="1"/>
              <a:t>Visualisation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A754C3-84CA-B114-1E42-1FAAC6AC1E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From now on,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described by the tuple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let’s rename the two variables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GB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A754C3-84CA-B114-1E42-1FAAC6AC1E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>
            <a:extLst>
              <a:ext uri="{FF2B5EF4-FFF2-40B4-BE49-F238E27FC236}">
                <a16:creationId xmlns:a16="http://schemas.microsoft.com/office/drawing/2014/main" id="{D383228A-6B07-5B55-D008-47ED747B1D8C}"/>
              </a:ext>
            </a:extLst>
          </p:cNvPr>
          <p:cNvSpPr/>
          <p:nvPr/>
        </p:nvSpPr>
        <p:spPr>
          <a:xfrm>
            <a:off x="5012819" y="4249270"/>
            <a:ext cx="766483" cy="55133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AAF908-6A2F-B584-AF1B-5C3CD34C2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46" y="2686757"/>
            <a:ext cx="3769524" cy="38061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44C2E8-0892-AD37-5D5E-C0C52A9D6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851" y="2686757"/>
            <a:ext cx="4072733" cy="380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3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3152</TotalTime>
  <Words>663</Words>
  <Application>Microsoft Macintosh PowerPoint</Application>
  <PresentationFormat>Widescreen</PresentationFormat>
  <Paragraphs>98</Paragraphs>
  <Slides>24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Cambria Math</vt:lpstr>
      <vt:lpstr>Office Theme</vt:lpstr>
      <vt:lpstr>Gaussian Processes</vt:lpstr>
      <vt:lpstr>The Univariate Gaussian</vt:lpstr>
      <vt:lpstr>The Multivariate Gaussian (with d variates)</vt:lpstr>
      <vt:lpstr>The Multivariate Gaussian (bivariate case)</vt:lpstr>
      <vt:lpstr>Marginalisation (bivariate case)</vt:lpstr>
      <vt:lpstr>Marginalisation (multivariate case)</vt:lpstr>
      <vt:lpstr>Conditioning (bivariate case)</vt:lpstr>
      <vt:lpstr>Conditioning (multivariate case)</vt:lpstr>
      <vt:lpstr>An Alternative Visualisation</vt:lpstr>
      <vt:lpstr>Gaussians in More than Two Dimensions</vt:lpstr>
      <vt:lpstr>Covariance Functions</vt:lpstr>
      <vt:lpstr>Correlated Gaussians in More than Two Dimensions</vt:lpstr>
      <vt:lpstr>Conditioning Correlated Gaussians</vt:lpstr>
      <vt:lpstr>From Variable Indices to Features</vt:lpstr>
      <vt:lpstr>The Gaussian Process</vt:lpstr>
      <vt:lpstr>Gaussian Processes for Machine Learning</vt:lpstr>
      <vt:lpstr>Learning in Gaussian Processes</vt:lpstr>
      <vt:lpstr>The Bayesian View of Gaussian Processes for Machine Learning</vt:lpstr>
      <vt:lpstr>The Bayesian View of Gaussian Processes for Machine Learning (continued)</vt:lpstr>
      <vt:lpstr>The Marginal Likelihood</vt:lpstr>
      <vt:lpstr>Learning in Gaussian Processes: examples</vt:lpstr>
      <vt:lpstr>Problems</vt:lpstr>
      <vt:lpstr>Working with Gaussian Processes: GPyTorch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Tommy Rochussen</dc:creator>
  <cp:lastModifiedBy>Tommy Rochussen</cp:lastModifiedBy>
  <cp:revision>4</cp:revision>
  <dcterms:created xsi:type="dcterms:W3CDTF">2024-08-13T12:08:09Z</dcterms:created>
  <dcterms:modified xsi:type="dcterms:W3CDTF">2024-08-15T16:40:44Z</dcterms:modified>
</cp:coreProperties>
</file>